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slide9.xml" ContentType="application/vnd.openxmlformats-officedocument.presentationml.slide+xml"/>
  <Override PartName="/ppt/notesSlides/notesSlide4.xml" ContentType="application/vnd.openxmlformats-officedocument.presentationml.notesSlide+xml"/>
  <Default Extension="pict" ContentType="image/pict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Layouts/slideLayout35.xml" ContentType="application/vnd.openxmlformats-officedocument.presentationml.slideLayout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Layouts/slideLayout28.xml" ContentType="application/vnd.openxmlformats-officedocument.presentationml.slideLayout+xml"/>
  <Default Extension="xml" ContentType="application/xml"/>
  <Override PartName="/ppt/slides/slide19.xml" ContentType="application/vnd.openxmlformats-officedocument.presentationml.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Layouts/slideLayout32.xml" ContentType="application/vnd.openxmlformats-officedocument.presentationml.slideLayout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.xml" ContentType="application/vnd.openxmlformats-officedocument.presentationml.slideLayout+xml"/>
  <Override PartName="/ppt/embeddings/Microsoft_Equation1.bin" ContentType="application/vnd.openxmlformats-officedocument.oleObject"/>
  <Default Extension="tiff" ContentType="image/tiff"/>
  <Override PartName="/ppt/slideLayouts/slideLayout18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26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8.xml" ContentType="application/vnd.openxmlformats-officedocument.presentationml.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0.xml" ContentType="application/vnd.openxmlformats-officedocument.presentationml.slideLayout+xml"/>
  <Override PartName="/ppt/theme/theme1.xml" ContentType="application/vnd.openxmlformats-officedocument.theme+xml"/>
  <Override PartName="/ppt/slideLayouts/slideLayout19.xml" ContentType="application/vnd.openxmlformats-officedocument.presentationml.slideLayout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  <p:sldMasterId id="2147483673" r:id="rId2"/>
    <p:sldMasterId id="2147483660" r:id="rId3"/>
  </p:sldMasterIdLst>
  <p:notesMasterIdLst>
    <p:notesMasterId r:id="rId24"/>
  </p:notesMasterIdLst>
  <p:sldIdLst>
    <p:sldId id="256" r:id="rId4"/>
    <p:sldId id="259" r:id="rId5"/>
    <p:sldId id="271" r:id="rId6"/>
    <p:sldId id="338" r:id="rId7"/>
    <p:sldId id="330" r:id="rId8"/>
    <p:sldId id="331" r:id="rId9"/>
    <p:sldId id="343" r:id="rId10"/>
    <p:sldId id="287" r:id="rId11"/>
    <p:sldId id="288" r:id="rId12"/>
    <p:sldId id="356" r:id="rId13"/>
    <p:sldId id="35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7" r:id="rId22"/>
    <p:sldId id="28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4970" autoAdjust="0"/>
    <p:restoredTop sz="94660"/>
  </p:normalViewPr>
  <p:slideViewPr>
    <p:cSldViewPr snapToGrid="0" snapToObjects="1">
      <p:cViewPr>
        <p:scale>
          <a:sx n="130" d="100"/>
          <a:sy n="130" d="100"/>
        </p:scale>
        <p:origin x="-1768" y="-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C6B03-D2A1-9C49-AC56-A3BB7DC126A4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FDFBD-440D-4F4B-B1BB-84BAE2A13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FDFBD-440D-4F4B-B1BB-84BAE2A13A1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FDFBD-440D-4F4B-B1BB-84BAE2A13A1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2D11-B0E1-8947-9B11-F5435E093C4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2D11-B0E1-8947-9B11-F5435E093C4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1853B1A-4615-D543-A3DB-0B6163AFE820}" type="slidenum">
              <a:rPr lang="en-GB"/>
              <a:pPr/>
              <a:t>8</a:t>
            </a:fld>
            <a:endParaRPr lang="en-GB" dirty="0"/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3881800" y="8686409"/>
            <a:ext cx="2966881" cy="45602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b">
            <a:prstTxWarp prst="textNoShape">
              <a:avLst/>
            </a:prstTxWarp>
          </a:bodyPr>
          <a:lstStyle/>
          <a:p>
            <a:pPr algn="r" defTabSz="409747" hangingPunct="0">
              <a:lnSpc>
                <a:spcPct val="93000"/>
              </a:lnSpc>
              <a:buSzPct val="45000"/>
              <a:tabLst>
                <a:tab pos="0" algn="l"/>
                <a:tab pos="409747" algn="l"/>
                <a:tab pos="821052" algn="l"/>
                <a:tab pos="1230798" algn="l"/>
                <a:tab pos="1640546" algn="l"/>
                <a:tab pos="2051850" algn="l"/>
                <a:tab pos="2461597" algn="l"/>
                <a:tab pos="2871344" algn="l"/>
                <a:tab pos="3282649" algn="l"/>
                <a:tab pos="3692395" algn="l"/>
                <a:tab pos="4102142" algn="l"/>
                <a:tab pos="4513447" algn="l"/>
                <a:tab pos="4923193" algn="l"/>
                <a:tab pos="5332940" algn="l"/>
                <a:tab pos="5742687" algn="l"/>
                <a:tab pos="6153991" algn="l"/>
                <a:tab pos="6563739" algn="l"/>
                <a:tab pos="6973485" algn="l"/>
                <a:tab pos="7384790" algn="l"/>
                <a:tab pos="7794537" algn="l"/>
                <a:tab pos="8204283" algn="l"/>
              </a:tabLst>
            </a:pPr>
            <a:fld id="{50B50205-2DBC-9F4B-B4A3-02F7A858A256}" type="slidenum">
              <a:rPr lang="en-GB" sz="1300">
                <a:solidFill>
                  <a:srgbClr val="000000"/>
                </a:solidFill>
                <a:ea typeface="Arial" pitchFamily="-112" charset="0"/>
                <a:cs typeface="Arial" pitchFamily="-112" charset="0"/>
              </a:rPr>
              <a:pPr algn="r" defTabSz="409747" hangingPunct="0">
                <a:lnSpc>
                  <a:spcPct val="93000"/>
                </a:lnSpc>
                <a:buSzPct val="45000"/>
                <a:tabLst>
                  <a:tab pos="0" algn="l"/>
                  <a:tab pos="409747" algn="l"/>
                  <a:tab pos="821052" algn="l"/>
                  <a:tab pos="1230798" algn="l"/>
                  <a:tab pos="1640546" algn="l"/>
                  <a:tab pos="2051850" algn="l"/>
                  <a:tab pos="2461597" algn="l"/>
                  <a:tab pos="2871344" algn="l"/>
                  <a:tab pos="3282649" algn="l"/>
                  <a:tab pos="3692395" algn="l"/>
                  <a:tab pos="4102142" algn="l"/>
                  <a:tab pos="4513447" algn="l"/>
                  <a:tab pos="4923193" algn="l"/>
                  <a:tab pos="5332940" algn="l"/>
                  <a:tab pos="5742687" algn="l"/>
                  <a:tab pos="6153991" algn="l"/>
                  <a:tab pos="6563739" algn="l"/>
                  <a:tab pos="6973485" algn="l"/>
                  <a:tab pos="7384790" algn="l"/>
                  <a:tab pos="7794537" algn="l"/>
                  <a:tab pos="8204283" algn="l"/>
                </a:tabLst>
              </a:pPr>
              <a:t>8</a:t>
            </a:fld>
            <a:endParaRPr lang="en-GB" sz="1300" dirty="0">
              <a:solidFill>
                <a:srgbClr val="000000"/>
              </a:solidFill>
              <a:ea typeface="Arial" pitchFamily="-112" charset="0"/>
              <a:cs typeface="Arial" pitchFamily="-112" charset="0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210053" y="693414"/>
            <a:ext cx="4436341" cy="342802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9739" tIns="44870" rIns="89739" bIns="44870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532" name="Text Box 4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3206"/>
            <a:ext cx="5477080" cy="411362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lIns="82049" tIns="41024" rIns="82049" bIns="41024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4996C4B-DDB7-F04F-A15D-D5F32E0582F4}" type="slidenum">
              <a:rPr lang="en-GB"/>
              <a:pPr/>
              <a:t>9</a:t>
            </a:fld>
            <a:endParaRPr lang="en-GB" dirty="0"/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881800" y="8686409"/>
            <a:ext cx="2966881" cy="45602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b">
            <a:prstTxWarp prst="textNoShape">
              <a:avLst/>
            </a:prstTxWarp>
          </a:bodyPr>
          <a:lstStyle/>
          <a:p>
            <a:pPr algn="r" defTabSz="409747" hangingPunct="0">
              <a:lnSpc>
                <a:spcPct val="93000"/>
              </a:lnSpc>
              <a:buSzPct val="45000"/>
              <a:tabLst>
                <a:tab pos="0" algn="l"/>
                <a:tab pos="409747" algn="l"/>
                <a:tab pos="821052" algn="l"/>
                <a:tab pos="1230798" algn="l"/>
                <a:tab pos="1640546" algn="l"/>
                <a:tab pos="2051850" algn="l"/>
                <a:tab pos="2461597" algn="l"/>
                <a:tab pos="2871344" algn="l"/>
                <a:tab pos="3282649" algn="l"/>
                <a:tab pos="3692395" algn="l"/>
                <a:tab pos="4102142" algn="l"/>
                <a:tab pos="4513447" algn="l"/>
                <a:tab pos="4923193" algn="l"/>
                <a:tab pos="5332940" algn="l"/>
                <a:tab pos="5742687" algn="l"/>
                <a:tab pos="6153991" algn="l"/>
                <a:tab pos="6563739" algn="l"/>
                <a:tab pos="6973485" algn="l"/>
                <a:tab pos="7384790" algn="l"/>
                <a:tab pos="7794537" algn="l"/>
                <a:tab pos="8204283" algn="l"/>
              </a:tabLst>
            </a:pPr>
            <a:fld id="{84CD85AE-C8C4-CD4F-A5A9-DEB820F937A3}" type="slidenum">
              <a:rPr lang="en-GB" sz="1300">
                <a:solidFill>
                  <a:srgbClr val="000000"/>
                </a:solidFill>
                <a:ea typeface="Arial" pitchFamily="-112" charset="0"/>
                <a:cs typeface="Arial" pitchFamily="-112" charset="0"/>
              </a:rPr>
              <a:pPr algn="r" defTabSz="409747" hangingPunct="0">
                <a:lnSpc>
                  <a:spcPct val="93000"/>
                </a:lnSpc>
                <a:buSzPct val="45000"/>
                <a:tabLst>
                  <a:tab pos="0" algn="l"/>
                  <a:tab pos="409747" algn="l"/>
                  <a:tab pos="821052" algn="l"/>
                  <a:tab pos="1230798" algn="l"/>
                  <a:tab pos="1640546" algn="l"/>
                  <a:tab pos="2051850" algn="l"/>
                  <a:tab pos="2461597" algn="l"/>
                  <a:tab pos="2871344" algn="l"/>
                  <a:tab pos="3282649" algn="l"/>
                  <a:tab pos="3692395" algn="l"/>
                  <a:tab pos="4102142" algn="l"/>
                  <a:tab pos="4513447" algn="l"/>
                  <a:tab pos="4923193" algn="l"/>
                  <a:tab pos="5332940" algn="l"/>
                  <a:tab pos="5742687" algn="l"/>
                  <a:tab pos="6153991" algn="l"/>
                  <a:tab pos="6563739" algn="l"/>
                  <a:tab pos="6973485" algn="l"/>
                  <a:tab pos="7384790" algn="l"/>
                  <a:tab pos="7794537" algn="l"/>
                  <a:tab pos="8204283" algn="l"/>
                </a:tabLst>
              </a:pPr>
              <a:t>9</a:t>
            </a:fld>
            <a:endParaRPr lang="en-GB" sz="1300" dirty="0">
              <a:solidFill>
                <a:srgbClr val="000000"/>
              </a:solidFill>
              <a:ea typeface="Arial" pitchFamily="-112" charset="0"/>
              <a:cs typeface="Arial" pitchFamily="-112" charset="0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210053" y="693414"/>
            <a:ext cx="4436341" cy="342802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9739" tIns="44870" rIns="89739" bIns="44870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580" name="Text Box 4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3206"/>
            <a:ext cx="5477080" cy="411362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lIns="82049" tIns="41024" rIns="82049" bIns="41024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Contoured frequency by altitude diagrams (</a:t>
            </a:r>
            <a:r>
              <a:rPr lang="en-US" dirty="0" err="1"/>
              <a:t>CFADs</a:t>
            </a:r>
            <a:r>
              <a:rPr lang="en-US" dirty="0"/>
              <a:t>) of reflectivity (%) for TRMM PR, Airborne radar, and model data for the </a:t>
            </a:r>
            <a:r>
              <a:rPr lang="en-US" dirty="0" err="1"/>
              <a:t>eyewall</a:t>
            </a:r>
            <a:r>
              <a:rPr lang="en-US" dirty="0"/>
              <a:t> region.  Distributions of reflectivity are broader for the simulations than for the observations. Modal and maximum reflectivity is higher in simulations. TRMM modal reflectivity values between model and airborne radar;</a:t>
            </a:r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1CDA4-F240-F942-9D0C-0276999C889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5D5A8EF3-017E-7940-9E55-489378FEB58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CDDB3075-0740-C44F-9E65-D51B04143CA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339A07FD-CD72-B842-94EA-5BC5F9FBD9E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371600"/>
            <a:ext cx="3732213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371600"/>
            <a:ext cx="3733800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091CEB00-5B69-AF43-B5BC-6AB6EB28589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B5271E0B-3103-9C44-92EF-36EB090734F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EC8A852D-BAD0-2C48-BF18-3A07AF01DEB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96B4A5F3-A8BB-B34C-B34D-C3F0A81E202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1A4A3793-0238-4C4A-AF4B-88706D327FF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0F38B621-B724-E649-A355-4CA8A31A39D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5686B6-E5AD-FB4F-B0FC-34A25E8E32E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20650"/>
            <a:ext cx="1941513" cy="5821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20650"/>
            <a:ext cx="5676900" cy="5821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FF67DE0A-C643-B842-B89F-AF981780823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20650"/>
            <a:ext cx="7237413" cy="5191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6172200" y="6629400"/>
            <a:ext cx="1903413" cy="455613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>
          <a:xfrm>
            <a:off x="8610600" y="6629400"/>
            <a:ext cx="531813" cy="455613"/>
          </a:xfrm>
        </p:spPr>
        <p:txBody>
          <a:bodyPr/>
          <a:lstStyle>
            <a:lvl1pPr>
              <a:defRPr smtClean="0"/>
            </a:lvl1pPr>
          </a:lstStyle>
          <a:p>
            <a:fld id="{55AFCC33-A92B-AA4C-8352-2349E2A0DAA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5D5A8EF3-017E-7940-9E55-489378FEB58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CDDB3075-0740-C44F-9E65-D51B04143CA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339A07FD-CD72-B842-94EA-5BC5F9FBD9E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371600"/>
            <a:ext cx="3732213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371600"/>
            <a:ext cx="3733800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091CEB00-5B69-AF43-B5BC-6AB6EB28589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B5271E0B-3103-9C44-92EF-36EB090734F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EC8A852D-BAD0-2C48-BF18-3A07AF01DEB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96B4A5F3-A8BB-B34C-B34D-C3F0A81E202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1A4A3793-0238-4C4A-AF4B-88706D327FF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0F38B621-B724-E649-A355-4CA8A31A39D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5686B6-E5AD-FB4F-B0FC-34A25E8E32E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20650"/>
            <a:ext cx="1941513" cy="5821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20650"/>
            <a:ext cx="5676900" cy="5821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FF67DE0A-C643-B842-B89F-AF981780823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20650"/>
            <a:ext cx="7237413" cy="5191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6172200" y="6629400"/>
            <a:ext cx="1903413" cy="455613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>
          <a:xfrm>
            <a:off x="8610600" y="6629400"/>
            <a:ext cx="531813" cy="455613"/>
          </a:xfrm>
        </p:spPr>
        <p:txBody>
          <a:bodyPr/>
          <a:lstStyle>
            <a:lvl1pPr>
              <a:defRPr smtClean="0"/>
            </a:lvl1pPr>
          </a:lstStyle>
          <a:p>
            <a:fld id="{55AFCC33-A92B-AA4C-8352-2349E2A0DAA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png"/><Relationship Id="rId15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1758" y="0"/>
            <a:ext cx="7685042" cy="773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30FAB-791A-294C-9949-56A53D6D0E67}" type="datetimeFigureOut">
              <a:rPr lang="en-US" smtClean="0"/>
              <a:pPr/>
              <a:t>1/19/11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3C097-C8DF-2046-988D-D5E32F55568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0416" y="6413863"/>
            <a:ext cx="699491" cy="439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9" name="Picture 101" descr="grip_patch.jp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143829" y="6126163"/>
            <a:ext cx="1001759" cy="69122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36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120650"/>
            <a:ext cx="7237413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371600"/>
            <a:ext cx="7618413" cy="4570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6172200" y="6629400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ea typeface="Arial" pitchFamily="-112" charset="0"/>
                <a:cs typeface="Arial" pitchFamily="-112" charset="0"/>
              </a:defRPr>
            </a:lvl1pPr>
          </a:lstStyle>
          <a:p>
            <a:endParaRPr lang="en-GB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6629400"/>
            <a:ext cx="4724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8610600" y="6629400"/>
            <a:ext cx="5318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ea typeface="Arial" pitchFamily="-112" charset="0"/>
                <a:cs typeface="Arial" pitchFamily="-112" charset="0"/>
              </a:defRPr>
            </a:lvl1pPr>
          </a:lstStyle>
          <a:p>
            <a:fld id="{B2014486-681F-EA4B-AB65-212A84293253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2pPr>
      <a:lvl3pPr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3pPr>
      <a:lvl4pPr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4pPr>
      <a:lvl5pPr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5pPr>
      <a:lvl6pPr marL="457200"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6pPr>
      <a:lvl7pPr marL="914400"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7pPr>
      <a:lvl8pPr marL="1371600"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8pPr>
      <a:lvl9pPr marL="1828800"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9pPr>
    </p:titleStyle>
    <p:bodyStyle>
      <a:lvl1pPr marL="341313" indent="-341313" algn="l" defTabSz="457200" rtl="0" fontAlgn="base">
        <a:lnSpc>
          <a:spcPct val="96000"/>
        </a:lnSpc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•"/>
        <a:defRPr sz="2400" b="1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57200" rtl="0" fontAlgn="base">
        <a:lnSpc>
          <a:spcPct val="9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–"/>
        <a:defRPr sz="2000" b="1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lnSpc>
          <a:spcPct val="9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•"/>
        <a:defRPr sz="2000" b="1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–"/>
        <a:defRPr b="1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»"/>
        <a:defRPr b="1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»"/>
        <a:defRPr b="1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»"/>
        <a:defRPr b="1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»"/>
        <a:defRPr b="1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»"/>
        <a:defRPr b="1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120650"/>
            <a:ext cx="7237413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371600"/>
            <a:ext cx="7618413" cy="4570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6172200" y="6629400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ea typeface="Arial" pitchFamily="-112" charset="0"/>
                <a:cs typeface="Arial" pitchFamily="-112" charset="0"/>
              </a:defRPr>
            </a:lvl1pPr>
          </a:lstStyle>
          <a:p>
            <a:endParaRPr lang="en-GB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6629400"/>
            <a:ext cx="4724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8610600" y="6629400"/>
            <a:ext cx="5318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ea typeface="Arial" pitchFamily="-112" charset="0"/>
                <a:cs typeface="Arial" pitchFamily="-112" charset="0"/>
              </a:defRPr>
            </a:lvl1pPr>
          </a:lstStyle>
          <a:p>
            <a:fld id="{B2014486-681F-EA4B-AB65-212A84293253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2pPr>
      <a:lvl3pPr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3pPr>
      <a:lvl4pPr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4pPr>
      <a:lvl5pPr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5pPr>
      <a:lvl6pPr marL="457200"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6pPr>
      <a:lvl7pPr marL="914400"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7pPr>
      <a:lvl8pPr marL="1371600"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8pPr>
      <a:lvl9pPr marL="1828800" algn="l" defTabSz="457200" rtl="0" fontAlgn="base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defRPr sz="2800" b="1">
          <a:solidFill>
            <a:srgbClr val="000000"/>
          </a:solidFill>
          <a:latin typeface="Arial" pitchFamily="-112" charset="0"/>
          <a:ea typeface="MS Gothic" pitchFamily="49" charset="-128"/>
          <a:cs typeface="MS Gothic" pitchFamily="49" charset="-128"/>
        </a:defRPr>
      </a:lvl9pPr>
    </p:titleStyle>
    <p:bodyStyle>
      <a:lvl1pPr marL="341313" indent="-341313" algn="l" defTabSz="457200" rtl="0" fontAlgn="base">
        <a:lnSpc>
          <a:spcPct val="96000"/>
        </a:lnSpc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•"/>
        <a:defRPr sz="2400" b="1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57200" rtl="0" fontAlgn="base">
        <a:lnSpc>
          <a:spcPct val="9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–"/>
        <a:defRPr sz="2000" b="1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lnSpc>
          <a:spcPct val="96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•"/>
        <a:defRPr sz="2000" b="1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–"/>
        <a:defRPr b="1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»"/>
        <a:defRPr b="1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»"/>
        <a:defRPr b="1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»"/>
        <a:defRPr b="1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»"/>
        <a:defRPr b="1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>
        <a:lnSpc>
          <a:spcPct val="96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Arial" pitchFamily="-112" charset="0"/>
        <a:buChar char="»"/>
        <a:defRPr b="1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2.jpeg"/><Relationship Id="rId7" Type="http://schemas.openxmlformats.org/officeDocument/2006/relationships/image" Target="../media/image23.jpeg"/><Relationship Id="rId8" Type="http://schemas.openxmlformats.org/officeDocument/2006/relationships/image" Target="../media/image24.jpeg"/><Relationship Id="rId9" Type="http://schemas.openxmlformats.org/officeDocument/2006/relationships/image" Target="../media/image25.jpeg"/><Relationship Id="rId10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5" Type="http://schemas.openxmlformats.org/officeDocument/2006/relationships/image" Target="../media/image30.jpeg"/><Relationship Id="rId6" Type="http://schemas.openxmlformats.org/officeDocument/2006/relationships/image" Target="../media/image31.jpeg"/><Relationship Id="rId7" Type="http://schemas.openxmlformats.org/officeDocument/2006/relationships/image" Target="../media/image32.jpeg"/><Relationship Id="rId8" Type="http://schemas.openxmlformats.org/officeDocument/2006/relationships/image" Target="../media/image33.jpeg"/><Relationship Id="rId9" Type="http://schemas.openxmlformats.org/officeDocument/2006/relationships/image" Target="../media/image34.jpeg"/><Relationship Id="rId10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image" Target="../media/image39.jpeg"/><Relationship Id="rId6" Type="http://schemas.openxmlformats.org/officeDocument/2006/relationships/image" Target="../media/image40.jpeg"/><Relationship Id="rId7" Type="http://schemas.openxmlformats.org/officeDocument/2006/relationships/image" Target="../media/image41.jpeg"/><Relationship Id="rId8" Type="http://schemas.openxmlformats.org/officeDocument/2006/relationships/image" Target="../media/image42.jpeg"/><Relationship Id="rId9" Type="http://schemas.openxmlformats.org/officeDocument/2006/relationships/image" Target="../media/image43.jpeg"/><Relationship Id="rId10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image" Target="../media/image46.jpeg"/><Relationship Id="rId5" Type="http://schemas.openxmlformats.org/officeDocument/2006/relationships/image" Target="../media/image47.jpeg"/><Relationship Id="rId6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4" Type="http://schemas.openxmlformats.org/officeDocument/2006/relationships/image" Target="../media/image50.jpeg"/><Relationship Id="rId5" Type="http://schemas.openxmlformats.org/officeDocument/2006/relationships/image" Target="../media/image51.jpeg"/><Relationship Id="rId6" Type="http://schemas.openxmlformats.org/officeDocument/2006/relationships/image" Target="../media/image52.jpeg"/><Relationship Id="rId7" Type="http://schemas.openxmlformats.org/officeDocument/2006/relationships/image" Target="../media/image53.jpeg"/><Relationship Id="rId8" Type="http://schemas.openxmlformats.org/officeDocument/2006/relationships/image" Target="../media/image54.jpeg"/><Relationship Id="rId9" Type="http://schemas.openxmlformats.org/officeDocument/2006/relationships/image" Target="../media/image55.jpeg"/><Relationship Id="rId10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4" Type="http://schemas.openxmlformats.org/officeDocument/2006/relationships/oleObject" Target="../embeddings/Microsoft_Equation1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ropicalcyclone.jpl.nasa.gov/grip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image" Target="../media/image7.tiff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8609" y="1315794"/>
            <a:ext cx="8470348" cy="220964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Satellite, Airborne and Model Database in </a:t>
            </a:r>
            <a:br>
              <a:rPr lang="en-US" sz="4000" dirty="0" smtClean="0"/>
            </a:br>
            <a:r>
              <a:rPr lang="en-US" sz="4000" dirty="0" smtClean="0"/>
              <a:t>Support of Hurricane Research </a:t>
            </a:r>
            <a:br>
              <a:rPr lang="en-US" sz="4000" dirty="0" smtClean="0"/>
            </a:br>
            <a:r>
              <a:rPr lang="en-US" sz="4000" dirty="0" smtClean="0"/>
              <a:t>and Field Campaigns </a:t>
            </a:r>
            <a:br>
              <a:rPr lang="en-US" sz="4000" dirty="0" smtClean="0"/>
            </a:br>
            <a:r>
              <a:rPr lang="en-US" sz="4000" dirty="0" smtClean="0">
                <a:solidFill>
                  <a:schemeClr val="tx2"/>
                </a:solidFill>
              </a:rPr>
              <a:t>(NASA GRIP</a:t>
            </a:r>
            <a:r>
              <a:rPr lang="en-US" sz="4000" dirty="0" smtClean="0"/>
              <a:t>, </a:t>
            </a: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</a:rPr>
              <a:t>NSF PREDICT</a:t>
            </a:r>
            <a:r>
              <a:rPr lang="en-US" sz="4000" dirty="0" smtClean="0"/>
              <a:t>, and </a:t>
            </a:r>
            <a:r>
              <a:rPr lang="en-US" sz="4000" dirty="0" smtClean="0">
                <a:solidFill>
                  <a:srgbClr val="660066"/>
                </a:solidFill>
              </a:rPr>
              <a:t>NOAA IFEX 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636960"/>
            <a:ext cx="8878957" cy="2617286"/>
          </a:xfrm>
        </p:spPr>
        <p:txBody>
          <a:bodyPr>
            <a:normAutofit fontScale="92500"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S.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Hristova-Veleva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, P. P. Li</a:t>
            </a:r>
            <a:r>
              <a:rPr lang="en-US" sz="2400" b="1" baseline="400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, F. J. Turk, B.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Knosp</a:t>
            </a:r>
            <a:r>
              <a:rPr lang="en-US" sz="2400" b="1" baseline="300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, Q. Vu</a:t>
            </a:r>
          </a:p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B.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Lambrigtsen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, Y. Chao, Z. Haddad, D. Vane, H. Su, S.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Tanelli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r>
              <a:rPr lang="en-US" sz="1189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    </a:t>
            </a:r>
          </a:p>
          <a:p>
            <a:r>
              <a:rPr lang="en-US" sz="2378" b="1" dirty="0" smtClean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M. Montgomery, M. </a:t>
            </a:r>
            <a:r>
              <a:rPr lang="en-US" sz="2378" b="1" dirty="0" err="1" smtClean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Boothe</a:t>
            </a:r>
            <a:r>
              <a:rPr lang="en-US" sz="2378" b="1" dirty="0" smtClean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, C. Davis, C. </a:t>
            </a:r>
            <a:r>
              <a:rPr lang="en-US" sz="2378" b="1" dirty="0" err="1" smtClean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Velden</a:t>
            </a:r>
            <a:r>
              <a:rPr lang="en-US" sz="2378" b="1" dirty="0" smtClean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, </a:t>
            </a:r>
          </a:p>
          <a:p>
            <a:r>
              <a:rPr lang="en-US" sz="2378" b="1" dirty="0" smtClean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J. Hawkins, G. </a:t>
            </a:r>
            <a:r>
              <a:rPr lang="en-US" sz="2378" b="1" dirty="0" err="1" smtClean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Stossmeister</a:t>
            </a:r>
            <a:r>
              <a:rPr lang="en-US" sz="2378" b="1" dirty="0" smtClean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, J. </a:t>
            </a:r>
            <a:r>
              <a:rPr lang="en-US" sz="2378" b="1" dirty="0" err="1" smtClean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Metin</a:t>
            </a:r>
            <a:endParaRPr lang="en-US" sz="2378" b="1" dirty="0" smtClean="0">
              <a:solidFill>
                <a:schemeClr val="accent3">
                  <a:lumMod val="50000"/>
                </a:schemeClr>
              </a:solidFill>
              <a:latin typeface="Arial"/>
              <a:cs typeface="Arial"/>
            </a:endParaRPr>
          </a:p>
          <a:p>
            <a:r>
              <a:rPr lang="en-US" sz="1189" b="1" dirty="0" smtClean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 </a:t>
            </a:r>
          </a:p>
          <a:p>
            <a:r>
              <a:rPr lang="en-US" sz="2400" b="1" dirty="0" smtClean="0">
                <a:solidFill>
                  <a:srgbClr val="660066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R. Rogers, F. Marks, S. </a:t>
            </a:r>
            <a:r>
              <a:rPr lang="en-US" sz="2400" b="1" dirty="0" err="1" smtClean="0">
                <a:solidFill>
                  <a:srgbClr val="660066"/>
                </a:solidFill>
                <a:latin typeface="Arial" charset="0"/>
                <a:ea typeface="ＭＳ Ｐゴシック" charset="-128"/>
                <a:cs typeface="ＭＳ Ｐゴシック" charset="-128"/>
              </a:rPr>
              <a:t>Gopalakrishnan</a:t>
            </a:r>
            <a:r>
              <a:rPr lang="en-US" sz="2400" b="1" dirty="0" smtClean="0">
                <a:solidFill>
                  <a:srgbClr val="660066"/>
                </a:solidFill>
                <a:latin typeface="Arial" charset="0"/>
                <a:ea typeface="ＭＳ Ｐゴシック" charset="-128"/>
                <a:cs typeface="ＭＳ Ｐゴシック" charset="-128"/>
              </a:rPr>
              <a:t>, T. </a:t>
            </a:r>
            <a:r>
              <a:rPr lang="en-US" sz="2400" b="1" dirty="0" err="1" smtClean="0">
                <a:solidFill>
                  <a:srgbClr val="660066"/>
                </a:solidFill>
                <a:latin typeface="Arial" charset="0"/>
                <a:ea typeface="ＭＳ Ｐゴシック" charset="-128"/>
                <a:cs typeface="ＭＳ Ｐゴシック" charset="-128"/>
              </a:rPr>
              <a:t>Quirino</a:t>
            </a:r>
            <a:r>
              <a:rPr lang="en-US" sz="2400" b="1" dirty="0" smtClean="0">
                <a:solidFill>
                  <a:srgbClr val="660066"/>
                </a:solidFill>
                <a:latin typeface="Arial" charset="0"/>
                <a:ea typeface="ＭＳ Ｐゴシック" charset="-128"/>
                <a:cs typeface="ＭＳ Ｐゴシック" charset="-128"/>
              </a:rPr>
              <a:t>, T. </a:t>
            </a:r>
            <a:r>
              <a:rPr lang="en-US" sz="2400" b="1" dirty="0" err="1" smtClean="0">
                <a:solidFill>
                  <a:srgbClr val="660066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Vukicevic</a:t>
            </a:r>
            <a:r>
              <a:rPr lang="en-US" sz="2400" b="1" dirty="0" smtClean="0">
                <a:solidFill>
                  <a:srgbClr val="660066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</a:p>
          <a:p>
            <a:endParaRPr lang="en-US" b="1" baseline="30000" dirty="0" smtClean="0">
              <a:solidFill>
                <a:schemeClr val="accent1">
                  <a:lumMod val="75000"/>
                </a:schemeClr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85449" y="6304002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604" y="941099"/>
            <a:ext cx="7685042" cy="773066"/>
          </a:xfrm>
        </p:spPr>
        <p:txBody>
          <a:bodyPr>
            <a:normAutofit/>
          </a:bodyPr>
          <a:lstStyle/>
          <a:p>
            <a:r>
              <a:rPr lang="en-US" dirty="0" smtClean="0"/>
              <a:t>Motivation for the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14165"/>
            <a:ext cx="8661399" cy="4936066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+mj-lt"/>
              </a:rPr>
              <a:t>Need to improve hurricane forecast models </a:t>
            </a:r>
          </a:p>
          <a:p>
            <a:r>
              <a:rPr lang="en-US" b="1" dirty="0" smtClean="0">
                <a:solidFill>
                  <a:srgbClr val="C0504D"/>
                </a:solidFill>
                <a:latin typeface="+mj-lt"/>
              </a:rPr>
              <a:t>Inner-core dynamics are important - need to properly reflect small scale complex processes</a:t>
            </a:r>
          </a:p>
          <a:p>
            <a:pPr lvl="1"/>
            <a:r>
              <a:rPr lang="en-US" b="1" dirty="0" smtClean="0">
                <a:solidFill>
                  <a:srgbClr val="C0504D"/>
                </a:solidFill>
                <a:latin typeface="+mj-lt"/>
              </a:rPr>
              <a:t>high</a:t>
            </a:r>
            <a:r>
              <a:rPr lang="en-US" b="1" dirty="0">
                <a:solidFill>
                  <a:srgbClr val="C0504D"/>
                </a:solidFill>
                <a:latin typeface="+mj-lt"/>
              </a:rPr>
              <a:t>-resolution </a:t>
            </a:r>
            <a:r>
              <a:rPr lang="en-US" b="1" dirty="0" smtClean="0">
                <a:solidFill>
                  <a:srgbClr val="C0504D"/>
                </a:solidFill>
                <a:latin typeface="+mj-lt"/>
              </a:rPr>
              <a:t>models</a:t>
            </a:r>
            <a:endParaRPr lang="en-US" b="1" dirty="0">
              <a:solidFill>
                <a:srgbClr val="C0504D"/>
              </a:solidFill>
              <a:latin typeface="+mj-lt"/>
            </a:endParaRPr>
          </a:p>
          <a:p>
            <a:pPr lvl="1"/>
            <a:r>
              <a:rPr lang="en-US" b="1" dirty="0" smtClean="0">
                <a:solidFill>
                  <a:srgbClr val="C0504D"/>
                </a:solidFill>
                <a:latin typeface="+mj-lt"/>
              </a:rPr>
              <a:t>realistic </a:t>
            </a:r>
            <a:r>
              <a:rPr lang="en-US" b="1" dirty="0">
                <a:solidFill>
                  <a:srgbClr val="C0504D"/>
                </a:solidFill>
                <a:latin typeface="+mj-lt"/>
              </a:rPr>
              <a:t>physical </a:t>
            </a:r>
            <a:r>
              <a:rPr lang="en-US" b="1" dirty="0" smtClean="0">
                <a:solidFill>
                  <a:srgbClr val="C0504D"/>
                </a:solidFill>
                <a:latin typeface="+mj-lt"/>
              </a:rPr>
              <a:t>parameterizations</a:t>
            </a:r>
          </a:p>
          <a:p>
            <a:r>
              <a:rPr lang="en-US" dirty="0" smtClean="0"/>
              <a:t>Focus on microphysics </a:t>
            </a:r>
          </a:p>
          <a:p>
            <a:pPr lvl="1"/>
            <a:r>
              <a:rPr lang="en-US" dirty="0" smtClean="0"/>
              <a:t>latent heating that accompanies the hydrometeor production during the convective process strongly impacts storm intensity and size</a:t>
            </a:r>
          </a:p>
          <a:p>
            <a:pPr lvl="1"/>
            <a:r>
              <a:rPr lang="en-US" dirty="0" smtClean="0"/>
              <a:t>significant uncertainty in PSD assumptions</a:t>
            </a:r>
          </a:p>
          <a:p>
            <a:pPr lvl="1"/>
            <a:endParaRPr lang="en-US" dirty="0" smtClean="0"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57923" y="-19538"/>
            <a:ext cx="76082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Using Instrument Simulators and a Satellite Database </a:t>
            </a:r>
            <a:br>
              <a:rPr lang="en-US" sz="2000" dirty="0" smtClean="0"/>
            </a:br>
            <a:r>
              <a:rPr lang="en-US" sz="2000" dirty="0" smtClean="0"/>
              <a:t>to Evaluate Microphysical Assumptions in High-Resolution Simulations of Hurricane </a:t>
            </a:r>
            <a:r>
              <a:rPr lang="en-US" sz="2000" dirty="0" smtClean="0"/>
              <a:t>Rita – AGU 2009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to </a:t>
            </a:r>
            <a:r>
              <a:rPr lang="en-US" dirty="0"/>
              <a:t>E</a:t>
            </a:r>
            <a:r>
              <a:rPr lang="en-US" dirty="0" smtClean="0"/>
              <a:t>valuate the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07533"/>
            <a:ext cx="8661399" cy="5427133"/>
          </a:xfrm>
        </p:spPr>
        <p:txBody>
          <a:bodyPr>
            <a:normAutofit fontScale="47500" lnSpcReduction="20000"/>
          </a:bodyPr>
          <a:lstStyle/>
          <a:p>
            <a:pPr>
              <a:spcAft>
                <a:spcPts val="1200"/>
              </a:spcAft>
            </a:pPr>
            <a:r>
              <a:rPr lang="en-US" sz="4842" dirty="0" smtClean="0">
                <a:latin typeface="+mj-lt"/>
              </a:rPr>
              <a:t>In situ microphysical observations to distinguish between different modeling approaches and improve on the most promising ones.</a:t>
            </a:r>
          </a:p>
          <a:p>
            <a:pPr>
              <a:spcAft>
                <a:spcPts val="1200"/>
              </a:spcAft>
            </a:pPr>
            <a:r>
              <a:rPr lang="en-US" sz="4842" dirty="0" smtClean="0">
                <a:latin typeface="+mj-lt"/>
              </a:rPr>
              <a:t>These point measurements cannot adequately reflect the space and time correlations characteristic of the convective processes. </a:t>
            </a:r>
          </a:p>
          <a:p>
            <a:pPr>
              <a:spcAft>
                <a:spcPts val="1200"/>
              </a:spcAft>
            </a:pPr>
            <a:r>
              <a:rPr lang="en-US" sz="4842" dirty="0" smtClean="0">
                <a:latin typeface="+mj-lt"/>
              </a:rPr>
              <a:t>An alternative approach to evaluating microphysical assumptions is to use multi-parameter remote sensing observations. </a:t>
            </a:r>
          </a:p>
          <a:p>
            <a:pPr>
              <a:spcAft>
                <a:spcPts val="1200"/>
              </a:spcAft>
            </a:pPr>
            <a:r>
              <a:rPr lang="en-US" sz="4842" dirty="0" smtClean="0">
                <a:latin typeface="+mj-lt"/>
              </a:rPr>
              <a:t>In doing so, we could compare modeled to retrieved geophysical parameters. The satellite retrievals, however, carry their own uncertainty. </a:t>
            </a:r>
          </a:p>
          <a:p>
            <a:r>
              <a:rPr lang="en-US" sz="4842" dirty="0" smtClean="0">
                <a:latin typeface="+mj-lt"/>
              </a:rPr>
              <a:t>To increase the fidelity of the evaluation results, we should</a:t>
            </a:r>
          </a:p>
          <a:p>
            <a:pPr lvl="1"/>
            <a:r>
              <a:rPr lang="en-US" sz="4211" b="1" dirty="0" smtClean="0">
                <a:solidFill>
                  <a:schemeClr val="accent2"/>
                </a:solidFill>
                <a:latin typeface="+mj-lt"/>
              </a:rPr>
              <a:t>bring </a:t>
            </a:r>
            <a:r>
              <a:rPr lang="en-US" sz="4211" b="1" dirty="0">
                <a:solidFill>
                  <a:schemeClr val="accent2"/>
                </a:solidFill>
                <a:latin typeface="+mj-lt"/>
              </a:rPr>
              <a:t>model and observations into a common analysis </a:t>
            </a:r>
            <a:r>
              <a:rPr lang="en-US" sz="4211" b="1" dirty="0" smtClean="0">
                <a:solidFill>
                  <a:schemeClr val="accent2"/>
                </a:solidFill>
                <a:latin typeface="+mj-lt"/>
              </a:rPr>
              <a:t>system</a:t>
            </a:r>
          </a:p>
          <a:p>
            <a:pPr lvl="1"/>
            <a:r>
              <a:rPr lang="en-US" sz="4211" b="1" dirty="0" smtClean="0">
                <a:solidFill>
                  <a:schemeClr val="accent2"/>
                </a:solidFill>
                <a:latin typeface="+mj-lt"/>
              </a:rPr>
              <a:t>use </a:t>
            </a:r>
            <a:r>
              <a:rPr lang="en-US" sz="4211" b="1" dirty="0">
                <a:solidFill>
                  <a:schemeClr val="accent2"/>
                </a:solidFill>
                <a:latin typeface="+mj-lt"/>
              </a:rPr>
              <a:t>instrument simulators to produce satellite observables from the model fields and compare to the observed</a:t>
            </a:r>
            <a:r>
              <a:rPr lang="en-US" sz="4211" b="1" dirty="0" smtClean="0">
                <a:solidFill>
                  <a:schemeClr val="accent2"/>
                </a:solidFill>
                <a:latin typeface="+mj-lt"/>
              </a:rPr>
              <a:t>.</a:t>
            </a:r>
          </a:p>
          <a:p>
            <a:pPr lvl="1"/>
            <a:r>
              <a:rPr lang="en-US" sz="4211" b="1" dirty="0" smtClean="0">
                <a:solidFill>
                  <a:schemeClr val="accent2"/>
                </a:solidFill>
                <a:latin typeface="+mj-lt"/>
              </a:rPr>
              <a:t>Improve model forecast through data assimilation that also uses the instrument simulators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CFADs_TRMM-PR_2005-09-22_1442_dBzMin+17.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4764" y="723735"/>
            <a:ext cx="2101569" cy="22626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29" y="131118"/>
            <a:ext cx="8229600" cy="461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Brightness Temperature-19 GHz H</a:t>
            </a:r>
            <a:endParaRPr lang="en-US" dirty="0"/>
          </a:p>
        </p:txBody>
      </p:sp>
      <p:pic>
        <p:nvPicPr>
          <p:cNvPr id="4" name="Picture 3" descr="CFADs_TRMM-PR_2005-09-22_1442_dBzMin+17.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195" y="723735"/>
            <a:ext cx="2101569" cy="226269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430866" y="793008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TRMM-PR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71879" y="708341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+mj-lt"/>
              </a:rPr>
              <a:t>M3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-500.08.04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32" name="Picture 31" descr="CFADs_TRMM-PR_2005-09-22_1442_dBzMin+17.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195" y="2663591"/>
            <a:ext cx="2101569" cy="226269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275654" y="2654135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600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33" name="Picture 32" descr="CFADs_TRMM-PR_2005-09-22_1442_dBzMin+17.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3195" y="4594059"/>
            <a:ext cx="2101569" cy="2263941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267957" y="4579973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</a:rPr>
              <a:t>22.22</a:t>
            </a:r>
            <a:endParaRPr lang="en-US" sz="1600" b="1" dirty="0">
              <a:solidFill>
                <a:schemeClr val="accent6"/>
              </a:solidFill>
              <a:latin typeface="+mj-lt"/>
            </a:endParaRPr>
          </a:p>
        </p:txBody>
      </p:sp>
      <p:pic>
        <p:nvPicPr>
          <p:cNvPr id="34" name="Picture 33" descr="CFADs_TRMM-PR_2005-09-22_1442_dBzMin+17.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6333" y="723735"/>
            <a:ext cx="2101569" cy="2274177"/>
          </a:xfrm>
          <a:prstGeom prst="rect">
            <a:avLst/>
          </a:prstGeom>
        </p:spPr>
      </p:pic>
      <p:pic>
        <p:nvPicPr>
          <p:cNvPr id="35" name="Picture 34" descr="CFADs_TRMM-PR_2005-09-22_1442_dBzMin+17.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3224" y="2663591"/>
            <a:ext cx="2101569" cy="226269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389754" y="2659295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rgbClr val="3366FF"/>
                </a:solidFill>
                <a:latin typeface="+mj-lt"/>
              </a:rPr>
              <a:t>400.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36" name="Picture 35" descr="CFADs_TRMM-PR_2005-09-22_1442_dBzMin+17.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74793" y="2663591"/>
            <a:ext cx="2101569" cy="226269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477255" y="715268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M6-500.08.04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67248" y="2659358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37" name="Picture 36" descr="CFADs_TRMM-PR_2005-09-22_1442_dBzMin+17.0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67576" y="4594058"/>
            <a:ext cx="2101569" cy="2263941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397413" y="4587664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chemeClr val="accent2"/>
                </a:solidFill>
                <a:latin typeface="+mj-lt"/>
              </a:rPr>
              <a:t>80.80</a:t>
            </a:r>
            <a:endParaRPr lang="en-US" sz="1600" b="1" dirty="0">
              <a:solidFill>
                <a:schemeClr val="accent2"/>
              </a:solidFill>
              <a:latin typeface="+mj-lt"/>
            </a:endParaRPr>
          </a:p>
        </p:txBody>
      </p:sp>
      <p:pic>
        <p:nvPicPr>
          <p:cNvPr id="38" name="Picture 37" descr="CFADs_TRMM-PR_2005-09-22_1442_dBzMin+17.0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69145" y="4594058"/>
            <a:ext cx="2101569" cy="226394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269265" y="4577125"/>
            <a:ext cx="1576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4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rgbClr val="660066"/>
                </a:solidFill>
                <a:latin typeface="+mj-lt"/>
              </a:rPr>
              <a:t>400.200</a:t>
            </a:r>
            <a:endParaRPr lang="en-US" sz="1600" b="1" dirty="0">
              <a:solidFill>
                <a:srgbClr val="660066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PDF of the relation 85V-19V</a:t>
            </a:r>
            <a:endParaRPr lang="en-US" dirty="0"/>
          </a:p>
        </p:txBody>
      </p:sp>
      <p:pic>
        <p:nvPicPr>
          <p:cNvPr id="4" name="Picture 3" descr="CFADs_TRMM-PR_2005-09-22_1442_dBzMin+17.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745067"/>
            <a:ext cx="2993372" cy="2049373"/>
          </a:xfrm>
          <a:prstGeom prst="rect">
            <a:avLst/>
          </a:prstGeom>
        </p:spPr>
      </p:pic>
      <p:pic>
        <p:nvPicPr>
          <p:cNvPr id="10" name="Picture 9" descr="CFADs_TRMM-PR_2005-09-22_1442_dBzMin+17.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0" y="4792350"/>
            <a:ext cx="2993372" cy="2065649"/>
          </a:xfrm>
          <a:prstGeom prst="rect">
            <a:avLst/>
          </a:prstGeom>
        </p:spPr>
      </p:pic>
      <p:pic>
        <p:nvPicPr>
          <p:cNvPr id="11" name="Picture 10" descr="CFADs_res3.9_402x402_2005-09-22_150000_600.22.10_dBzMin+17.0_NonAtte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59" y="2742977"/>
            <a:ext cx="2993371" cy="2049374"/>
          </a:xfrm>
          <a:prstGeom prst="rect">
            <a:avLst/>
          </a:prstGeom>
        </p:spPr>
      </p:pic>
      <p:pic>
        <p:nvPicPr>
          <p:cNvPr id="13" name="Picture 12" descr="CFADs_TRMM-PR_2005-09-22_1442_dBzMin+17.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3374" y="745066"/>
            <a:ext cx="2993372" cy="2049373"/>
          </a:xfrm>
          <a:prstGeom prst="rect">
            <a:avLst/>
          </a:prstGeom>
        </p:spPr>
      </p:pic>
      <p:pic>
        <p:nvPicPr>
          <p:cNvPr id="14" name="Picture 13" descr="CFADs_TRMM-PR_2005-09-22_1442_dBzMin+17.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6746" y="745066"/>
            <a:ext cx="2993372" cy="2049373"/>
          </a:xfrm>
          <a:prstGeom prst="rect">
            <a:avLst/>
          </a:prstGeom>
        </p:spPr>
      </p:pic>
      <p:pic>
        <p:nvPicPr>
          <p:cNvPr id="16" name="Picture 15" descr="CFADs_TRMM-PR_2005-09-22_1442_dBzMin+17.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77738" y="2742977"/>
            <a:ext cx="2993372" cy="2049374"/>
          </a:xfrm>
          <a:prstGeom prst="rect">
            <a:avLst/>
          </a:prstGeom>
        </p:spPr>
      </p:pic>
      <p:pic>
        <p:nvPicPr>
          <p:cNvPr id="17" name="Picture 16" descr="CFADs_TRMM-PR_2005-09-22_1442_dBzMin+17.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86744" y="2742977"/>
            <a:ext cx="2993372" cy="2049374"/>
          </a:xfrm>
          <a:prstGeom prst="rect">
            <a:avLst/>
          </a:prstGeom>
        </p:spPr>
      </p:pic>
      <p:pic>
        <p:nvPicPr>
          <p:cNvPr id="19" name="Picture 18" descr="CFADs_TRMM-PR_2005-09-22_1442_dBzMin+17.0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93372" y="4792352"/>
            <a:ext cx="2993372" cy="2065648"/>
          </a:xfrm>
          <a:prstGeom prst="rect">
            <a:avLst/>
          </a:prstGeom>
        </p:spPr>
      </p:pic>
      <p:pic>
        <p:nvPicPr>
          <p:cNvPr id="20" name="Picture 19" descr="CFADs_TRMM-PR_2005-09-22_1442_dBzMin+17.0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86744" y="4792352"/>
            <a:ext cx="2993372" cy="204937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24043" y="1973616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TRMM-PR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49980" y="1973616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+mj-lt"/>
              </a:rPr>
              <a:t>M3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-500.08.04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43350" y="1973616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M6-500.08.04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9012" y="4114913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600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49978" y="4114913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rgbClr val="3366FF"/>
                </a:solidFill>
                <a:latin typeface="+mj-lt"/>
              </a:rPr>
              <a:t>400.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73997" y="4114913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9012" y="6172313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</a:rPr>
              <a:t>22.22</a:t>
            </a:r>
            <a:endParaRPr lang="en-US" sz="16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49980" y="6172313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chemeClr val="accent2"/>
                </a:solidFill>
                <a:latin typeface="+mj-lt"/>
              </a:rPr>
              <a:t>80.80</a:t>
            </a:r>
            <a:endParaRPr lang="en-US" sz="16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73997" y="6172313"/>
            <a:ext cx="1576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4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rgbClr val="660066"/>
                </a:solidFill>
                <a:latin typeface="+mj-lt"/>
              </a:rPr>
              <a:t>400.200</a:t>
            </a:r>
            <a:endParaRPr lang="en-US" sz="1600" b="1" dirty="0">
              <a:solidFill>
                <a:srgbClr val="660066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CFADs_TRMM-PR_2005-09-22_1442_dBzMin+17.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4764" y="723735"/>
            <a:ext cx="2101569" cy="22741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0" y="131118"/>
            <a:ext cx="8229600" cy="461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Maximum Attenuated Reflectivity</a:t>
            </a:r>
            <a:endParaRPr lang="en-US" dirty="0"/>
          </a:p>
        </p:txBody>
      </p:sp>
      <p:pic>
        <p:nvPicPr>
          <p:cNvPr id="4" name="Picture 3" descr="CFADs_TRMM-PR_2005-09-22_1442_dBzMin+17.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195" y="716038"/>
            <a:ext cx="2101569" cy="226268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439327" y="2295409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TRMM-PR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25351" y="2326187"/>
            <a:ext cx="1368382" cy="33855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+mj-lt"/>
              </a:rPr>
              <a:t>M3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-500.08.04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32" name="Picture 31" descr="CFADs_TRMM-PR_2005-09-22_1442_dBzMin+17.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195" y="2673208"/>
            <a:ext cx="2101569" cy="226154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439327" y="4249173"/>
            <a:ext cx="1368383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600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33" name="Picture 32" descr="CFADs_TRMM-PR_2005-09-22_1442_dBzMin+17.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3195" y="4596194"/>
            <a:ext cx="2101569" cy="226180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473195" y="6180780"/>
            <a:ext cx="1368383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</a:rPr>
              <a:t>22.22</a:t>
            </a:r>
            <a:endParaRPr lang="en-US" sz="1600" b="1" dirty="0">
              <a:solidFill>
                <a:schemeClr val="accent6"/>
              </a:solidFill>
              <a:latin typeface="+mj-lt"/>
            </a:endParaRPr>
          </a:p>
        </p:txBody>
      </p:sp>
      <p:pic>
        <p:nvPicPr>
          <p:cNvPr id="35" name="Picture 34" descr="CFADs_TRMM-PR_2005-09-22_1442_dBzMin+17.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3224" y="2673207"/>
            <a:ext cx="2101569" cy="2270007"/>
          </a:xfrm>
          <a:prstGeom prst="rect">
            <a:avLst/>
          </a:prstGeom>
        </p:spPr>
      </p:pic>
      <p:pic>
        <p:nvPicPr>
          <p:cNvPr id="34" name="Picture 33" descr="CFADs_TRMM-PR_2005-09-22_1442_dBzMin+17.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76333" y="716038"/>
            <a:ext cx="2101569" cy="229572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525350" y="4257640"/>
            <a:ext cx="1368383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rgbClr val="3366FF"/>
                </a:solidFill>
                <a:latin typeface="+mj-lt"/>
              </a:rPr>
              <a:t>400.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36" name="Picture 35" descr="CFADs_TRMM-PR_2005-09-22_1442_dBzMin+17.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74793" y="2722363"/>
            <a:ext cx="2101569" cy="220391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659399" y="2326187"/>
            <a:ext cx="1368383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M6-500.08.04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9399" y="4266107"/>
            <a:ext cx="1368383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37" name="Picture 36" descr="CFADs_TRMM-PR_2005-09-22_1442_dBzMin+17.0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67576" y="4604660"/>
            <a:ext cx="2101569" cy="2253339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525350" y="6180780"/>
            <a:ext cx="1368383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chemeClr val="accent2"/>
                </a:solidFill>
                <a:latin typeface="+mj-lt"/>
              </a:rPr>
              <a:t>80.80</a:t>
            </a:r>
            <a:endParaRPr lang="en-US" sz="1600" b="1" dirty="0">
              <a:solidFill>
                <a:schemeClr val="accent2"/>
              </a:solidFill>
              <a:latin typeface="+mj-lt"/>
            </a:endParaRPr>
          </a:p>
        </p:txBody>
      </p:sp>
      <p:pic>
        <p:nvPicPr>
          <p:cNvPr id="38" name="Picture 37" descr="CFADs_TRMM-PR_2005-09-22_1442_dBzMin+17.0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69145" y="4659482"/>
            <a:ext cx="2101569" cy="2198517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659399" y="6180780"/>
            <a:ext cx="1576373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4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rgbClr val="660066"/>
                </a:solidFill>
                <a:latin typeface="+mj-lt"/>
              </a:rPr>
              <a:t>400.200</a:t>
            </a:r>
            <a:endParaRPr lang="en-US" sz="1600" b="1" dirty="0">
              <a:solidFill>
                <a:srgbClr val="660066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-1016000" y="8974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CFADs</a:t>
            </a:r>
            <a:r>
              <a:rPr lang="en-US" dirty="0" smtClean="0"/>
              <a:t> </a:t>
            </a:r>
            <a:r>
              <a:rPr lang="en-US" sz="2222" dirty="0" smtClean="0"/>
              <a:t>(</a:t>
            </a:r>
            <a:r>
              <a:rPr lang="en-US" sz="2222" dirty="0" err="1" smtClean="0"/>
              <a:t>Yuter</a:t>
            </a:r>
            <a:r>
              <a:rPr lang="en-US" sz="2222" dirty="0" smtClean="0"/>
              <a:t> </a:t>
            </a:r>
            <a:r>
              <a:rPr lang="en-US" sz="2222" dirty="0"/>
              <a:t>and </a:t>
            </a:r>
            <a:r>
              <a:rPr lang="en-US" sz="2222" dirty="0" err="1"/>
              <a:t>Houze</a:t>
            </a:r>
            <a:r>
              <a:rPr lang="en-US" sz="2222" dirty="0"/>
              <a:t> </a:t>
            </a:r>
            <a:r>
              <a:rPr lang="en-US" sz="2222" dirty="0" smtClean="0"/>
              <a:t>1994)  </a:t>
            </a:r>
            <a:endParaRPr lang="en-US" sz="2222" dirty="0"/>
          </a:p>
        </p:txBody>
      </p:sp>
      <p:pic>
        <p:nvPicPr>
          <p:cNvPr id="4" name="Picture 3" descr="CFADs_TRMM-PR_2005-09-22_1442_dBzMin+17.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5948"/>
            <a:ext cx="9144000" cy="55952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93326" y="1036122"/>
            <a:ext cx="1992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Rogers et al., 2005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49660" y="2429407"/>
            <a:ext cx="921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TRMM-PR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96540" y="2429407"/>
            <a:ext cx="827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Airborne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5825" y="2442636"/>
            <a:ext cx="65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Model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75499" y="4562957"/>
            <a:ext cx="191130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+mj-lt"/>
                <a:cs typeface="Cambria (Body)"/>
              </a:rPr>
              <a:t>TRMM-PR</a:t>
            </a:r>
            <a:endParaRPr lang="en-US" sz="3200" b="1" dirty="0">
              <a:solidFill>
                <a:schemeClr val="bg1"/>
              </a:solidFill>
              <a:latin typeface="+mj-lt"/>
              <a:cs typeface="Cambria (Body)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166783" y="1540539"/>
            <a:ext cx="3494616" cy="1592125"/>
            <a:chOff x="5166783" y="850511"/>
            <a:chExt cx="3494616" cy="1592125"/>
          </a:xfrm>
        </p:grpSpPr>
        <p:pic>
          <p:nvPicPr>
            <p:cNvPr id="33794" name="Picture 2"/>
            <p:cNvPicPr>
              <a:picLocks noChangeAspect="1" noChangeArrowheads="1"/>
            </p:cNvPicPr>
            <p:nvPr/>
          </p:nvPicPr>
          <p:blipFill>
            <a:blip r:embed="rId4"/>
            <a:srcRect l="4791" t="8011" r="23538" b="10100"/>
            <a:stretch>
              <a:fillRect/>
            </a:stretch>
          </p:blipFill>
          <p:spPr bwMode="auto">
            <a:xfrm>
              <a:off x="5166783" y="1388536"/>
              <a:ext cx="1165225" cy="10541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3795" name="Picture 3"/>
            <p:cNvPicPr>
              <a:picLocks noChangeAspect="1" noChangeArrowheads="1"/>
            </p:cNvPicPr>
            <p:nvPr/>
          </p:nvPicPr>
          <p:blipFill>
            <a:blip r:embed="rId5"/>
            <a:srcRect b="9531"/>
            <a:stretch>
              <a:fillRect/>
            </a:stretch>
          </p:blipFill>
          <p:spPr bwMode="auto">
            <a:xfrm>
              <a:off x="6189663" y="1280057"/>
              <a:ext cx="1343025" cy="11541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3796" name="Picture 4"/>
            <p:cNvPicPr>
              <a:picLocks noChangeAspect="1" noChangeArrowheads="1"/>
            </p:cNvPicPr>
            <p:nvPr/>
          </p:nvPicPr>
          <p:blipFill>
            <a:blip r:embed="rId6"/>
            <a:srcRect b="10017"/>
            <a:stretch>
              <a:fillRect/>
            </a:stretch>
          </p:blipFill>
          <p:spPr bwMode="auto">
            <a:xfrm>
              <a:off x="7318374" y="1280057"/>
              <a:ext cx="1343025" cy="11493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5194005" y="850511"/>
              <a:ext cx="330551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rgbClr val="000000"/>
                  </a:solidFill>
                </a:rPr>
                <a:t>Rogers et al., 2005</a:t>
              </a:r>
              <a:endParaRPr lang="en-US" sz="3200" b="1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CFADs</a:t>
            </a:r>
            <a:endParaRPr lang="en-US" dirty="0"/>
          </a:p>
        </p:txBody>
      </p:sp>
      <p:pic>
        <p:nvPicPr>
          <p:cNvPr id="4" name="Picture 3" descr="CFADs_TRMM-PR_2005-09-22_1442_dBzMin+17.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800705"/>
            <a:ext cx="2993372" cy="2031780"/>
          </a:xfrm>
          <a:prstGeom prst="rect">
            <a:avLst/>
          </a:prstGeom>
        </p:spPr>
      </p:pic>
      <p:pic>
        <p:nvPicPr>
          <p:cNvPr id="10" name="Picture 9" descr="CFADs_TRMM-PR_2005-09-22_1442_dBzMin+17.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4826220"/>
            <a:ext cx="2993372" cy="2031780"/>
          </a:xfrm>
          <a:prstGeom prst="rect">
            <a:avLst/>
          </a:prstGeom>
        </p:spPr>
      </p:pic>
      <p:pic>
        <p:nvPicPr>
          <p:cNvPr id="11" name="Picture 10" descr="CFADs_res3.9_402x402_2005-09-22_150000_600.22.10_dBzMin+17.0_NonAtte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794440"/>
            <a:ext cx="2993371" cy="2031780"/>
          </a:xfrm>
          <a:prstGeom prst="rect">
            <a:avLst/>
          </a:prstGeom>
        </p:spPr>
      </p:pic>
      <p:pic>
        <p:nvPicPr>
          <p:cNvPr id="13" name="Picture 12" descr="CFADs_TRMM-PR_2005-09-22_1442_dBzMin+17.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3374" y="800705"/>
            <a:ext cx="2993372" cy="1993735"/>
          </a:xfrm>
          <a:prstGeom prst="rect">
            <a:avLst/>
          </a:prstGeom>
        </p:spPr>
      </p:pic>
      <p:pic>
        <p:nvPicPr>
          <p:cNvPr id="14" name="Picture 13" descr="CFADs_TRMM-PR_2005-09-22_1442_dBzMin+17.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6746" y="800705"/>
            <a:ext cx="2993372" cy="1993735"/>
          </a:xfrm>
          <a:prstGeom prst="rect">
            <a:avLst/>
          </a:prstGeom>
        </p:spPr>
      </p:pic>
      <p:pic>
        <p:nvPicPr>
          <p:cNvPr id="16" name="Picture 15" descr="CFADs_TRMM-PR_2005-09-22_1442_dBzMin+17.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3372" y="2794440"/>
            <a:ext cx="2993372" cy="2031780"/>
          </a:xfrm>
          <a:prstGeom prst="rect">
            <a:avLst/>
          </a:prstGeom>
        </p:spPr>
      </p:pic>
      <p:pic>
        <p:nvPicPr>
          <p:cNvPr id="17" name="Picture 16" descr="CFADs_TRMM-PR_2005-09-22_1442_dBzMin+17.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86744" y="2794440"/>
            <a:ext cx="2993372" cy="2031779"/>
          </a:xfrm>
          <a:prstGeom prst="rect">
            <a:avLst/>
          </a:prstGeom>
        </p:spPr>
      </p:pic>
      <p:pic>
        <p:nvPicPr>
          <p:cNvPr id="19" name="Picture 18" descr="CFADs_TRMM-PR_2005-09-22_1442_dBzMin+17.0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93372" y="4826220"/>
            <a:ext cx="2993372" cy="2031780"/>
          </a:xfrm>
          <a:prstGeom prst="rect">
            <a:avLst/>
          </a:prstGeom>
        </p:spPr>
      </p:pic>
      <p:pic>
        <p:nvPicPr>
          <p:cNvPr id="20" name="Picture 19" descr="CFADs_TRMM-PR_2005-09-22_1442_dBzMin+17.0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86744" y="4826220"/>
            <a:ext cx="2993372" cy="203178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754910" y="862351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+mj-lt"/>
              </a:rPr>
              <a:t>TRMM-PR</a:t>
            </a:r>
            <a:endParaRPr lang="en-US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48910" y="899363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+mj-lt"/>
              </a:rPr>
              <a:t>M3</a:t>
            </a:r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-500.08.04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39929" y="870048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M6-500.08.04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26735" y="2870970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600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18363" y="2870970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rgbClr val="3366FF"/>
                </a:solidFill>
                <a:latin typeface="+mj-lt"/>
              </a:rPr>
              <a:t>400.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11733" y="2870970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.22.10</a:t>
            </a:r>
            <a:endParaRPr lang="en-US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07395" y="4895493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</a:rPr>
              <a:t>22.22</a:t>
            </a:r>
            <a:endParaRPr lang="en-US" sz="16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18361" y="4895493"/>
            <a:ext cx="1368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1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chemeClr val="accent2"/>
                </a:solidFill>
                <a:latin typeface="+mj-lt"/>
              </a:rPr>
              <a:t>80.80</a:t>
            </a:r>
            <a:endParaRPr lang="en-US" sz="16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03916" y="4895493"/>
            <a:ext cx="1576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j-lt"/>
              </a:rPr>
              <a:t>M6-</a:t>
            </a:r>
            <a:r>
              <a:rPr lang="en-US" sz="1600" b="1" dirty="0" smtClean="0">
                <a:solidFill>
                  <a:schemeClr val="accent5"/>
                </a:solidFill>
                <a:latin typeface="+mj-lt"/>
              </a:rPr>
              <a:t>300</a:t>
            </a:r>
            <a:r>
              <a:rPr lang="en-US" sz="1600" b="1" dirty="0" smtClean="0">
                <a:solidFill>
                  <a:schemeClr val="accent4"/>
                </a:solidFill>
                <a:latin typeface="+mj-lt"/>
              </a:rPr>
              <a:t>.</a:t>
            </a:r>
            <a:r>
              <a:rPr lang="en-US" sz="1600" b="1" dirty="0" smtClean="0">
                <a:solidFill>
                  <a:srgbClr val="660066"/>
                </a:solidFill>
                <a:latin typeface="+mj-lt"/>
              </a:rPr>
              <a:t>400.200</a:t>
            </a:r>
            <a:endParaRPr lang="en-US" sz="1600" b="1" dirty="0">
              <a:solidFill>
                <a:srgbClr val="660066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364673" y="169747"/>
            <a:ext cx="5106455" cy="42333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879" y="131118"/>
            <a:ext cx="2658532" cy="46196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QuikSCAT</a:t>
            </a:r>
            <a:r>
              <a:rPr lang="en-US" dirty="0" smtClean="0"/>
              <a:t>            </a:t>
            </a:r>
            <a:endParaRPr lang="en-US" dirty="0"/>
          </a:p>
        </p:txBody>
      </p:sp>
      <p:pic>
        <p:nvPicPr>
          <p:cNvPr id="6" name="Picture 5" descr="050921_Range1Dpdf_AllLooks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46" y="864269"/>
            <a:ext cx="8448536" cy="5982864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345135" y="169747"/>
          <a:ext cx="5106455" cy="423333"/>
        </p:xfrm>
        <a:graphic>
          <a:graphicData uri="http://schemas.openxmlformats.org/presentationml/2006/ole">
            <p:oleObj spid="_x0000_s120834" name="Equation" r:id="rId4" imgW="2451100" imgH="203200" progId="Equation.3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PDF difference</a:t>
            </a:r>
            <a:endParaRPr lang="en-US" dirty="0"/>
          </a:p>
        </p:txBody>
      </p:sp>
      <p:pic>
        <p:nvPicPr>
          <p:cNvPr id="4" name="Picture 3" descr="050921_Diff_Range1Dpdf_AllLooks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61" y="908538"/>
            <a:ext cx="8401539" cy="594946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681" y="2636396"/>
            <a:ext cx="7685042" cy="773066"/>
          </a:xfrm>
        </p:spPr>
        <p:txBody>
          <a:bodyPr/>
          <a:lstStyle/>
          <a:p>
            <a:r>
              <a:rPr lang="en-US" dirty="0" smtClean="0"/>
              <a:t>BACKUP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758" y="429050"/>
            <a:ext cx="7685042" cy="773066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NRT Satellite/Model Data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667" b="1" u="sng" dirty="0"/>
              <a:t>http:/</a:t>
            </a:r>
            <a:r>
              <a:rPr lang="en-US" sz="2667" b="1" u="sng" dirty="0" smtClean="0"/>
              <a:t>/</a:t>
            </a:r>
            <a:r>
              <a:rPr lang="en-US" sz="2667" u="sng" dirty="0" err="1" smtClean="0"/>
              <a:t>grip</a:t>
            </a:r>
            <a:r>
              <a:rPr lang="en-US" sz="2667" b="1" u="sng" dirty="0" err="1" smtClean="0"/>
              <a:t>.jpl.nasa.gov</a:t>
            </a:r>
            <a:r>
              <a:rPr lang="en-US" sz="2667" b="1" u="sng" dirty="0" smtClean="0"/>
              <a:t>/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44473"/>
            <a:ext cx="9144001" cy="5764682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GOAL</a:t>
            </a:r>
          </a:p>
          <a:p>
            <a:pPr lvl="1"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To 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provide a near-real time basin-scale view of the atmospheric and surface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conditions, characterizing large-scale and storm scale processes, 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as depicted by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satellites and models</a:t>
            </a:r>
          </a:p>
          <a:p>
            <a:r>
              <a:rPr lang="en-US" b="1" dirty="0" smtClean="0"/>
              <a:t>Objective</a:t>
            </a:r>
          </a:p>
          <a:p>
            <a:pPr lvl="1">
              <a:buNone/>
            </a:pPr>
            <a:r>
              <a:rPr lang="en-US" b="1" dirty="0" smtClean="0"/>
              <a:t>To provide environmental context and temporal continuity for the field campaign observations to help:</a:t>
            </a:r>
          </a:p>
          <a:p>
            <a:pPr lvl="1">
              <a:buNone/>
            </a:pPr>
            <a:r>
              <a:rPr lang="en-US" b="1" dirty="0" smtClean="0"/>
              <a:t>	</a:t>
            </a:r>
            <a:r>
              <a:rPr lang="en-US" b="1" dirty="0" smtClean="0">
                <a:solidFill>
                  <a:schemeClr val="accent2"/>
                </a:solidFill>
              </a:rPr>
              <a:t>- mission planning</a:t>
            </a:r>
          </a:p>
          <a:p>
            <a:pPr lvl="1">
              <a:buNone/>
            </a:pPr>
            <a:r>
              <a:rPr lang="en-US" b="1" dirty="0" smtClean="0">
                <a:solidFill>
                  <a:schemeClr val="accent2"/>
                </a:solidFill>
              </a:rPr>
              <a:t>	- understanding of the physical processes</a:t>
            </a:r>
          </a:p>
          <a:p>
            <a:pPr lvl="1">
              <a:buNone/>
            </a:pPr>
            <a:r>
              <a:rPr lang="en-US" b="1" dirty="0" smtClean="0">
                <a:solidFill>
                  <a:schemeClr val="accent2"/>
                </a:solidFill>
              </a:rPr>
              <a:t>	- improving models through validation and data assimilation, using both satellite and airborne data</a:t>
            </a:r>
          </a:p>
          <a:p>
            <a:pPr lvl="1">
              <a:buNone/>
            </a:pPr>
            <a:endParaRPr lang="en-US" b="1" dirty="0" smtClean="0"/>
          </a:p>
          <a:p>
            <a:pPr lvl="1"/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5317" y="163039"/>
            <a:ext cx="7685042" cy="7730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TC-IDEAS – historical database and analysis</a:t>
            </a:r>
            <a:br>
              <a:rPr lang="en-US" dirty="0" smtClean="0"/>
            </a:br>
            <a:r>
              <a:rPr lang="en-US" sz="3111" u="sng" dirty="0"/>
              <a:t>http://</a:t>
            </a:r>
            <a:r>
              <a:rPr lang="en-US" sz="3111" u="sng" dirty="0" err="1"/>
              <a:t>tropicalcyclone.jpl.nasa.gov</a:t>
            </a:r>
            <a:r>
              <a:rPr lang="en-US" sz="3111" u="sng" dirty="0" smtClean="0"/>
              <a:t>/hurricane</a:t>
            </a:r>
            <a:endParaRPr lang="en-US" sz="311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952" y="1071221"/>
            <a:ext cx="8693407" cy="5521738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Data Portal</a:t>
            </a:r>
          </a:p>
          <a:p>
            <a:pPr lvl="1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Data organized by year, basin, storm</a:t>
            </a:r>
          </a:p>
          <a:p>
            <a:pPr lvl="1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A wider variety of data types (MLS, OMI, ARGO floats, Ocean Heat Potential, Multi-frequency brightness temperatures, full set of radar observations, retrieved precipitation parameters, Aerosol Optical Depth)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Analysis System</a:t>
            </a:r>
          </a:p>
          <a:p>
            <a:pPr lvl="1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Will communicate with satellite and airborne data </a:t>
            </a:r>
          </a:p>
          <a:p>
            <a:pPr lvl="1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Space and time sub-sectioning and aggregation</a:t>
            </a:r>
          </a:p>
          <a:p>
            <a:pPr lvl="1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Stability, Skew-T,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EOFs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, WRF simulations, instrument simulators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758" y="429050"/>
            <a:ext cx="7685042" cy="62364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NRT Satellite/Model Data – DATA TYPES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667" b="1" u="sng" dirty="0">
                <a:hlinkClick r:id="rId3"/>
              </a:rPr>
              <a:t>http://tropicalcyclone.jpl.nasa.gov/grip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PR2_AT_100914_2031Z-2038Z_Y_0_C-1-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5" y="3511944"/>
            <a:ext cx="3117968" cy="21556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2538" y="0"/>
            <a:ext cx="6333066" cy="35522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Hurricane Earl in the JPL GRIP portal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2010_09_14_PGI44Karl_RI19Z_CloudSAT19Z_ASCAT16Z_DC820Z_3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6795" y="433778"/>
            <a:ext cx="5748983" cy="501421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rot="10800000" flipV="1">
            <a:off x="111016" y="2404532"/>
            <a:ext cx="6399856" cy="11074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3114347" y="3039532"/>
            <a:ext cx="2884290" cy="47241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868461" y="3480553"/>
            <a:ext cx="12243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Reflectivity</a:t>
            </a:r>
            <a:endParaRPr lang="en-US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893479" y="4472119"/>
            <a:ext cx="11406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Cross Wind</a:t>
            </a:r>
            <a:endParaRPr lang="en-US" sz="1600" b="1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749923" y="5332420"/>
            <a:ext cx="502210" cy="36835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2194937" y="5324798"/>
            <a:ext cx="433175" cy="3187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463808" y="3276494"/>
            <a:ext cx="6505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APR2</a:t>
            </a:r>
            <a:endParaRPr lang="en-US" sz="1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-3229" y="5584261"/>
            <a:ext cx="33107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Note the change from positive to negative cross-wind flow as APR2 flies over the storm center, signifying the deep and intense cyclonic circulation .</a:t>
            </a:r>
            <a:endParaRPr lang="en-US" sz="1600" dirty="0"/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2032000" y="1727200"/>
            <a:ext cx="1334795" cy="2307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10345" y="2678608"/>
            <a:ext cx="2518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accent3">
                    <a:lumMod val="75000"/>
                  </a:schemeClr>
                </a:solidFill>
              </a:rPr>
              <a:t>Rain from AMSR-E on AQUA </a:t>
            </a:r>
            <a:endParaRPr lang="en-US" sz="1600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40" name="Straight Arrow Connector 39"/>
          <p:cNvCxnSpPr>
            <a:stCxn id="37" idx="3"/>
          </p:cNvCxnSpPr>
          <p:nvPr/>
        </p:nvCxnSpPr>
        <p:spPr>
          <a:xfrm flipV="1">
            <a:off x="3228983" y="2404533"/>
            <a:ext cx="2663817" cy="443352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749923" y="1838265"/>
            <a:ext cx="4972610" cy="566268"/>
          </a:xfrm>
          <a:prstGeom prst="straightConnector1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6" name="Picture 55" descr="NASA_DC8.201009021747.dropsonde_skew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6803" y="4823970"/>
            <a:ext cx="1548975" cy="2034029"/>
          </a:xfrm>
          <a:prstGeom prst="rect">
            <a:avLst/>
          </a:prstGeom>
        </p:spPr>
      </p:pic>
      <p:cxnSp>
        <p:nvCxnSpPr>
          <p:cNvPr id="64" name="Straight Arrow Connector 63"/>
          <p:cNvCxnSpPr/>
          <p:nvPr/>
        </p:nvCxnSpPr>
        <p:spPr>
          <a:xfrm rot="16200000" flipH="1">
            <a:off x="6806390" y="3954449"/>
            <a:ext cx="1309724" cy="910168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Rectangle 80"/>
          <p:cNvSpPr/>
          <p:nvPr/>
        </p:nvSpPr>
        <p:spPr>
          <a:xfrm>
            <a:off x="3307526" y="4823971"/>
            <a:ext cx="4259277" cy="167834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Multi-platform observations of Hurricane Earl include Visible Imagery from GOES, </a:t>
            </a:r>
          </a:p>
          <a:p>
            <a:pPr algn="ctr"/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Passive Microwave observations from HAMSR (on the GH) and AMSR-E (on AQUA), </a:t>
            </a:r>
          </a:p>
          <a:p>
            <a:pPr algn="ctr"/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Radar observations from APR2 (on DC8)</a:t>
            </a:r>
          </a:p>
          <a:p>
            <a:pPr algn="ctr"/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In situ observations from </a:t>
            </a:r>
            <a:r>
              <a:rPr lang="en-US" sz="1600" b="1" dirty="0" err="1" smtClean="0">
                <a:solidFill>
                  <a:schemeClr val="accent1">
                    <a:lumMod val="75000"/>
                  </a:schemeClr>
                </a:solidFill>
              </a:rPr>
              <a:t>dropsondes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 (on DC8)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35251" y="6485378"/>
            <a:ext cx="48606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S. </a:t>
            </a:r>
            <a:r>
              <a:rPr lang="en-US" sz="1600" b="1" dirty="0" err="1" smtClean="0">
                <a:solidFill>
                  <a:srgbClr val="FF0000"/>
                </a:solidFill>
              </a:rPr>
              <a:t>Durden</a:t>
            </a:r>
            <a:r>
              <a:rPr lang="en-US" sz="1600" b="1" dirty="0" smtClean="0">
                <a:solidFill>
                  <a:srgbClr val="FF0000"/>
                </a:solidFill>
              </a:rPr>
              <a:t>, S. </a:t>
            </a:r>
            <a:r>
              <a:rPr lang="en-US" sz="1600" b="1" dirty="0" err="1" smtClean="0">
                <a:solidFill>
                  <a:srgbClr val="FF0000"/>
                </a:solidFill>
              </a:rPr>
              <a:t>Hristova-Veleva</a:t>
            </a:r>
            <a:r>
              <a:rPr lang="en-US" sz="1600" b="1" dirty="0" smtClean="0">
                <a:solidFill>
                  <a:srgbClr val="FF0000"/>
                </a:solidFill>
              </a:rPr>
              <a:t>, B. </a:t>
            </a:r>
            <a:r>
              <a:rPr lang="en-US" sz="1600" b="1" dirty="0" err="1" smtClean="0">
                <a:solidFill>
                  <a:srgbClr val="FF0000"/>
                </a:solidFill>
              </a:rPr>
              <a:t>Lambrigtsen</a:t>
            </a:r>
            <a:r>
              <a:rPr lang="en-US" sz="1600" b="1" dirty="0" smtClean="0">
                <a:solidFill>
                  <a:srgbClr val="FF0000"/>
                </a:solidFill>
              </a:rPr>
              <a:t>, S. </a:t>
            </a:r>
            <a:r>
              <a:rPr lang="en-US" sz="1600" b="1" dirty="0" err="1" smtClean="0">
                <a:solidFill>
                  <a:srgbClr val="FF0000"/>
                </a:solidFill>
              </a:rPr>
              <a:t>Tanelli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919" y="0"/>
            <a:ext cx="2978187" cy="2708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dirty="0" smtClean="0"/>
          </a:p>
          <a:p>
            <a:endParaRPr lang="en-US" sz="800" dirty="0" smtClean="0"/>
          </a:p>
          <a:p>
            <a:endParaRPr lang="en-US" sz="800" dirty="0" smtClean="0"/>
          </a:p>
          <a:p>
            <a:endParaRPr lang="en-US" sz="800" dirty="0" smtClean="0"/>
          </a:p>
          <a:p>
            <a:endParaRPr lang="en-US" sz="800" dirty="0" smtClean="0"/>
          </a:p>
          <a:p>
            <a:endParaRPr lang="en-US" sz="800" dirty="0" smtClean="0"/>
          </a:p>
          <a:p>
            <a:endParaRPr lang="en-US" sz="800" dirty="0" smtClean="0"/>
          </a:p>
          <a:p>
            <a:endParaRPr lang="en-US" sz="800" dirty="0" smtClean="0"/>
          </a:p>
          <a:p>
            <a:endParaRPr lang="en-US" sz="800" dirty="0" smtClean="0"/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1600" dirty="0" smtClean="0"/>
              <a:t>JPL participated with two instruments (</a:t>
            </a:r>
            <a:r>
              <a:rPr lang="en-US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HAMSR </a:t>
            </a:r>
            <a:r>
              <a:rPr lang="en-US" sz="1600" dirty="0" smtClean="0"/>
              <a:t>and </a:t>
            </a:r>
            <a:r>
              <a:rPr lang="en-US" sz="1600" b="1" dirty="0" smtClean="0"/>
              <a:t>APR2</a:t>
            </a:r>
            <a:r>
              <a:rPr lang="en-US" sz="1600" dirty="0" smtClean="0"/>
              <a:t>) and the </a:t>
            </a:r>
            <a:r>
              <a:rPr lang="en-US" b="1" dirty="0" smtClean="0">
                <a:solidFill>
                  <a:srgbClr val="FF0000"/>
                </a:solidFill>
              </a:rPr>
              <a:t>JPL GRIP portal</a:t>
            </a:r>
            <a:r>
              <a:rPr lang="en-US" b="1" dirty="0" smtClean="0"/>
              <a:t> </a:t>
            </a:r>
            <a:r>
              <a:rPr lang="en-US" sz="1600" dirty="0" smtClean="0"/>
              <a:t>which blends satellite and airborne observations with model data.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9919" y="0"/>
            <a:ext cx="2644280" cy="32316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The 2010 NASA’s GRIP Hurricane Field Experiment was aimed at better understanding hurricane </a:t>
            </a:r>
            <a:r>
              <a:rPr lang="en-US" sz="1600" dirty="0" err="1" smtClean="0"/>
              <a:t>cyclogenesis</a:t>
            </a:r>
            <a:r>
              <a:rPr lang="en-US" sz="1600" dirty="0" smtClean="0"/>
              <a:t> and rapid intensity changes.</a:t>
            </a:r>
          </a:p>
          <a:p>
            <a:endParaRPr lang="en-US" sz="800" dirty="0" smtClean="0"/>
          </a:p>
          <a:p>
            <a:r>
              <a:rPr lang="en-US" sz="1600" dirty="0" smtClean="0"/>
              <a:t>JPL participated with two instruments (</a:t>
            </a:r>
            <a:r>
              <a:rPr lang="en-US" sz="1600" dirty="0" smtClean="0">
                <a:solidFill>
                  <a:srgbClr val="0000FF"/>
                </a:solidFill>
              </a:rPr>
              <a:t>HAMSR and APR2</a:t>
            </a:r>
            <a:r>
              <a:rPr lang="en-US" sz="1600" dirty="0" smtClean="0"/>
              <a:t>) and the </a:t>
            </a:r>
            <a:r>
              <a:rPr lang="en-US" b="1" dirty="0" smtClean="0">
                <a:solidFill>
                  <a:srgbClr val="FF0000"/>
                </a:solidFill>
              </a:rPr>
              <a:t>JPL GRIP portal </a:t>
            </a:r>
            <a:r>
              <a:rPr lang="en-US" sz="1600" dirty="0" smtClean="0"/>
              <a:t>which blends satellite and airborne observations with model data.</a:t>
            </a:r>
            <a:endParaRPr lang="en-US" sz="1600" dirty="0"/>
          </a:p>
        </p:txBody>
      </p:sp>
      <p:pic>
        <p:nvPicPr>
          <p:cNvPr id="17" name="Picture 16" descr="APR2_AT_100914_2031Z-2038Z_Y_0_C-1-10.png"/>
          <p:cNvPicPr>
            <a:picLocks noChangeAspect="1"/>
          </p:cNvPicPr>
          <p:nvPr/>
        </p:nvPicPr>
        <p:blipFill>
          <a:blip r:embed="rId3"/>
          <a:srcRect l="19335"/>
          <a:stretch>
            <a:fillRect/>
          </a:stretch>
        </p:blipFill>
        <p:spPr>
          <a:xfrm>
            <a:off x="124334" y="3426210"/>
            <a:ext cx="2664273" cy="33767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320" y="97373"/>
            <a:ext cx="6781680" cy="355224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Genesis of Hurricane Karl </a:t>
            </a:r>
            <a:br>
              <a:rPr lang="en-US" sz="2400" b="1" dirty="0" smtClean="0"/>
            </a:br>
            <a:r>
              <a:rPr lang="en-US" sz="2400" b="1" dirty="0" smtClean="0"/>
              <a:t>as seen in the JPL GRIP portal</a:t>
            </a:r>
            <a:endParaRPr lang="en-US" sz="2400" b="1" dirty="0"/>
          </a:p>
        </p:txBody>
      </p:sp>
      <p:pic>
        <p:nvPicPr>
          <p:cNvPr id="4" name="Picture 3" descr="2010_09_14_PGI44Karl_RI19Z_CloudSAT19Z_ASCAT16Z_DC820Z_3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4280" y="747057"/>
            <a:ext cx="6499720" cy="501421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rot="10800000" flipV="1">
            <a:off x="124336" y="2624661"/>
            <a:ext cx="4511166" cy="8015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2619982" y="3073051"/>
            <a:ext cx="4031040" cy="35315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79031" y="3392342"/>
            <a:ext cx="170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Reflectivity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63242" y="4881655"/>
            <a:ext cx="1239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Cross Wind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973667" y="5977467"/>
            <a:ext cx="1805844" cy="2032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964267" y="5977467"/>
            <a:ext cx="815244" cy="2032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788607" y="5683950"/>
            <a:ext cx="5505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Note the change from positive to negative cross-wind flow as APR2 flies through the storm center, signifying the deep cyclonic circulation of the storm.   APR2 observed the storm just a couple of hours after the long-awaited  </a:t>
            </a:r>
            <a:r>
              <a:rPr lang="en-US" sz="1400" dirty="0" err="1" smtClean="0"/>
              <a:t>cyclogenesis</a:t>
            </a:r>
            <a:r>
              <a:rPr lang="en-US" sz="1400" dirty="0" smtClean="0"/>
              <a:t> on September 14</a:t>
            </a:r>
            <a:r>
              <a:rPr lang="en-US" sz="1400" baseline="30000" dirty="0" smtClean="0"/>
              <a:t>th</a:t>
            </a:r>
            <a:r>
              <a:rPr lang="en-US" sz="1400" dirty="0" smtClean="0"/>
              <a:t> 2010.</a:t>
            </a:r>
            <a:endParaRPr 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1823304" y="3159531"/>
            <a:ext cx="679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APR2</a:t>
            </a:r>
            <a:endParaRPr lang="en-US" dirty="0"/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2167467" y="1838264"/>
            <a:ext cx="612044" cy="43080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433067" y="6548901"/>
            <a:ext cx="48606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S. </a:t>
            </a:r>
            <a:r>
              <a:rPr lang="en-US" sz="1600" b="1" dirty="0" err="1" smtClean="0">
                <a:solidFill>
                  <a:srgbClr val="FF0000"/>
                </a:solidFill>
              </a:rPr>
              <a:t>Durden</a:t>
            </a:r>
            <a:r>
              <a:rPr lang="en-US" sz="1600" b="1" dirty="0" smtClean="0">
                <a:solidFill>
                  <a:srgbClr val="FF0000"/>
                </a:solidFill>
              </a:rPr>
              <a:t>, S. </a:t>
            </a:r>
            <a:r>
              <a:rPr lang="en-US" sz="1600" b="1" dirty="0" err="1" smtClean="0">
                <a:solidFill>
                  <a:srgbClr val="FF0000"/>
                </a:solidFill>
              </a:rPr>
              <a:t>Hristova-Veleva</a:t>
            </a:r>
            <a:r>
              <a:rPr lang="en-US" sz="1600" b="1" dirty="0" smtClean="0">
                <a:solidFill>
                  <a:srgbClr val="FF0000"/>
                </a:solidFill>
              </a:rPr>
              <a:t>, B. </a:t>
            </a:r>
            <a:r>
              <a:rPr lang="en-US" sz="1600" b="1" dirty="0" err="1" smtClean="0">
                <a:solidFill>
                  <a:srgbClr val="FF0000"/>
                </a:solidFill>
              </a:rPr>
              <a:t>Lambrigtsen</a:t>
            </a:r>
            <a:r>
              <a:rPr lang="en-US" sz="1600" b="1" dirty="0" smtClean="0">
                <a:solidFill>
                  <a:srgbClr val="FF0000"/>
                </a:solidFill>
              </a:rPr>
              <a:t>, S. </a:t>
            </a:r>
            <a:r>
              <a:rPr lang="en-US" sz="1600" b="1" dirty="0" err="1" smtClean="0">
                <a:solidFill>
                  <a:srgbClr val="FF0000"/>
                </a:solidFill>
              </a:rPr>
              <a:t>Tanelli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571" y="0"/>
            <a:ext cx="620485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57200" y="6246813"/>
            <a:ext cx="2119313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>
            <a:prstTxWarp prst="textNoShape">
              <a:avLst/>
            </a:prstTxWarp>
          </a:bodyPr>
          <a:lstStyle/>
          <a:p>
            <a:pPr defTabSz="414338" hangingPunct="0">
              <a:lnSpc>
                <a:spcPct val="93000"/>
              </a:lnSpc>
              <a:buSzPct val="45000"/>
              <a:buFont typeface="Wingdings" pitchFamily="-112" charset="2"/>
              <a:buNone/>
              <a:tabLst>
                <a:tab pos="0" algn="l"/>
                <a:tab pos="414338" algn="l"/>
                <a:tab pos="828675" algn="l"/>
                <a:tab pos="1244600" algn="l"/>
                <a:tab pos="1658938" algn="l"/>
                <a:tab pos="2073275" algn="l"/>
                <a:tab pos="2487613" algn="l"/>
                <a:tab pos="2903538" algn="l"/>
                <a:tab pos="3317875" algn="l"/>
                <a:tab pos="3732213" algn="l"/>
                <a:tab pos="4146550" algn="l"/>
                <a:tab pos="4562475" algn="l"/>
                <a:tab pos="4976813" algn="l"/>
                <a:tab pos="5391150" algn="l"/>
                <a:tab pos="5805488" algn="l"/>
                <a:tab pos="6221413" algn="l"/>
                <a:tab pos="6635750" algn="l"/>
                <a:tab pos="7050088" algn="l"/>
                <a:tab pos="7464425" algn="l"/>
                <a:tab pos="7880350" algn="l"/>
                <a:tab pos="8294688" algn="l"/>
              </a:tabLst>
            </a:pPr>
            <a:endParaRPr lang="en-US" sz="1300" dirty="0">
              <a:solidFill>
                <a:srgbClr val="000000"/>
              </a:solidFill>
              <a:ea typeface="Arial" pitchFamily="-112" charset="0"/>
              <a:cs typeface="Arial" pitchFamily="-112" charset="0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127375" y="6246813"/>
            <a:ext cx="2889250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ctr" defTabSz="414338" hangingPunct="0">
              <a:lnSpc>
                <a:spcPct val="93000"/>
              </a:lnSpc>
              <a:buSzPct val="45000"/>
              <a:buFont typeface="Wingdings" pitchFamily="-112" charset="2"/>
              <a:buNone/>
              <a:tabLst>
                <a:tab pos="0" algn="l"/>
                <a:tab pos="414338" algn="l"/>
                <a:tab pos="828675" algn="l"/>
                <a:tab pos="1244600" algn="l"/>
                <a:tab pos="1658938" algn="l"/>
                <a:tab pos="2073275" algn="l"/>
                <a:tab pos="2487613" algn="l"/>
                <a:tab pos="2903538" algn="l"/>
                <a:tab pos="3317875" algn="l"/>
                <a:tab pos="3732213" algn="l"/>
                <a:tab pos="4146550" algn="l"/>
                <a:tab pos="4562475" algn="l"/>
                <a:tab pos="4976813" algn="l"/>
                <a:tab pos="5391150" algn="l"/>
                <a:tab pos="5805488" algn="l"/>
                <a:tab pos="6221413" algn="l"/>
                <a:tab pos="6635750" algn="l"/>
                <a:tab pos="7050088" algn="l"/>
                <a:tab pos="7464425" algn="l"/>
                <a:tab pos="7880350" algn="l"/>
                <a:tab pos="8294688" algn="l"/>
              </a:tabLst>
            </a:pPr>
            <a:fld id="{A6977DF4-A938-2646-8635-A467A0610641}" type="slidenum">
              <a:rPr lang="en-GB" sz="1300">
                <a:solidFill>
                  <a:srgbClr val="000000"/>
                </a:solidFill>
                <a:ea typeface="Arial" pitchFamily="-112" charset="0"/>
                <a:cs typeface="Arial" pitchFamily="-112" charset="0"/>
              </a:rPr>
              <a:pPr algn="ctr" defTabSz="414338" hangingPunct="0">
                <a:lnSpc>
                  <a:spcPct val="93000"/>
                </a:lnSpc>
                <a:buSzPct val="45000"/>
                <a:buFont typeface="Wingdings" pitchFamily="-112" charset="2"/>
                <a:buNone/>
                <a:tabLst>
                  <a:tab pos="0" algn="l"/>
                  <a:tab pos="414338" algn="l"/>
                  <a:tab pos="828675" algn="l"/>
                  <a:tab pos="1244600" algn="l"/>
                  <a:tab pos="1658938" algn="l"/>
                  <a:tab pos="2073275" algn="l"/>
                  <a:tab pos="2487613" algn="l"/>
                  <a:tab pos="2903538" algn="l"/>
                  <a:tab pos="3317875" algn="l"/>
                  <a:tab pos="3732213" algn="l"/>
                  <a:tab pos="4146550" algn="l"/>
                  <a:tab pos="4562475" algn="l"/>
                  <a:tab pos="4976813" algn="l"/>
                  <a:tab pos="5391150" algn="l"/>
                  <a:tab pos="5805488" algn="l"/>
                  <a:tab pos="6221413" algn="l"/>
                  <a:tab pos="6635750" algn="l"/>
                  <a:tab pos="7050088" algn="l"/>
                  <a:tab pos="7464425" algn="l"/>
                  <a:tab pos="7880350" algn="l"/>
                  <a:tab pos="8294688" algn="l"/>
                </a:tabLst>
              </a:pPr>
              <a:t>8</a:t>
            </a:fld>
            <a:endParaRPr lang="en-GB" sz="1300" dirty="0">
              <a:solidFill>
                <a:srgbClr val="000000"/>
              </a:solidFill>
              <a:ea typeface="Arial" pitchFamily="-112" charset="0"/>
              <a:cs typeface="Arial" pitchFamily="-112" charset="0"/>
            </a:endParaRP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2189163" y="887413"/>
            <a:ext cx="4860925" cy="5956300"/>
          </a:xfrm>
          <a:prstGeom prst="roundRect">
            <a:avLst>
              <a:gd name="adj" fmla="val 28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265797" y="34925"/>
            <a:ext cx="7880350" cy="6858000"/>
            <a:chOff x="0" y="34925"/>
            <a:chExt cx="7880350" cy="6858000"/>
          </a:xfrm>
        </p:grpSpPr>
        <p:pic>
          <p:nvPicPr>
            <p:cNvPr id="21509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46300" y="34925"/>
              <a:ext cx="5734050" cy="68580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1510" name="Oval 6"/>
            <p:cNvSpPr>
              <a:spLocks noChangeArrowheads="1"/>
            </p:cNvSpPr>
            <p:nvPr/>
          </p:nvSpPr>
          <p:spPr bwMode="auto">
            <a:xfrm>
              <a:off x="2695575" y="3663950"/>
              <a:ext cx="1739900" cy="301625"/>
            </a:xfrm>
            <a:prstGeom prst="ellipse">
              <a:avLst/>
            </a:prstGeom>
            <a:noFill/>
            <a:ln w="36703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511" name="Oval 7"/>
            <p:cNvSpPr>
              <a:spLocks noChangeArrowheads="1"/>
            </p:cNvSpPr>
            <p:nvPr/>
          </p:nvSpPr>
          <p:spPr bwMode="auto">
            <a:xfrm>
              <a:off x="5529263" y="3663950"/>
              <a:ext cx="1739900" cy="276225"/>
            </a:xfrm>
            <a:prstGeom prst="ellipse">
              <a:avLst/>
            </a:prstGeom>
            <a:noFill/>
            <a:ln w="36703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512" name="Text Box 8"/>
            <p:cNvSpPr txBox="1">
              <a:spLocks noChangeArrowheads="1"/>
            </p:cNvSpPr>
            <p:nvPr/>
          </p:nvSpPr>
          <p:spPr bwMode="auto">
            <a:xfrm>
              <a:off x="0" y="1908434"/>
              <a:ext cx="1970088" cy="32226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81639" tIns="40820" rIns="81639" bIns="40820">
              <a:prstTxWarp prst="textNoShape">
                <a:avLst/>
              </a:prstTxWarp>
            </a:bodyPr>
            <a:lstStyle/>
            <a:p>
              <a:pPr defTabSz="414338" hangingPunct="0">
                <a:buSzPct val="45000"/>
                <a:buFont typeface="Wingdings" pitchFamily="-112" charset="2"/>
                <a:buNone/>
                <a:tabLst>
                  <a:tab pos="0" algn="l"/>
                  <a:tab pos="414338" algn="l"/>
                  <a:tab pos="828675" algn="l"/>
                  <a:tab pos="1244600" algn="l"/>
                  <a:tab pos="1658938" algn="l"/>
                  <a:tab pos="2073275" algn="l"/>
                  <a:tab pos="2487613" algn="l"/>
                  <a:tab pos="2903538" algn="l"/>
                  <a:tab pos="3317875" algn="l"/>
                  <a:tab pos="3732213" algn="l"/>
                  <a:tab pos="4146550" algn="l"/>
                  <a:tab pos="4562475" algn="l"/>
                  <a:tab pos="4976813" algn="l"/>
                  <a:tab pos="5391150" algn="l"/>
                  <a:tab pos="5805488" algn="l"/>
                  <a:tab pos="6221413" algn="l"/>
                  <a:tab pos="6635750" algn="l"/>
                  <a:tab pos="7050088" algn="l"/>
                  <a:tab pos="7464425" algn="l"/>
                  <a:tab pos="7880350" algn="l"/>
                  <a:tab pos="8294688" algn="l"/>
                </a:tabLst>
              </a:pPr>
              <a:r>
                <a:rPr lang="en-GB" sz="1600" dirty="0">
                  <a:solidFill>
                    <a:schemeClr val="accent2"/>
                  </a:solidFill>
                  <a:latin typeface="Arial" pitchFamily="-112" charset="0"/>
                </a:rPr>
                <a:t>2 main components</a:t>
              </a:r>
            </a:p>
            <a:p>
              <a:pPr defTabSz="414338" hangingPunct="0">
                <a:buSzPct val="45000"/>
                <a:buFont typeface="Wingdings" pitchFamily="-112" charset="2"/>
                <a:buNone/>
                <a:tabLst>
                  <a:tab pos="0" algn="l"/>
                  <a:tab pos="414338" algn="l"/>
                  <a:tab pos="828675" algn="l"/>
                  <a:tab pos="1244600" algn="l"/>
                  <a:tab pos="1658938" algn="l"/>
                  <a:tab pos="2073275" algn="l"/>
                  <a:tab pos="2487613" algn="l"/>
                  <a:tab pos="2903538" algn="l"/>
                  <a:tab pos="3317875" algn="l"/>
                  <a:tab pos="3732213" algn="l"/>
                  <a:tab pos="4146550" algn="l"/>
                  <a:tab pos="4562475" algn="l"/>
                  <a:tab pos="4976813" algn="l"/>
                  <a:tab pos="5391150" algn="l"/>
                  <a:tab pos="5805488" algn="l"/>
                  <a:tab pos="6221413" algn="l"/>
                  <a:tab pos="6635750" algn="l"/>
                  <a:tab pos="7050088" algn="l"/>
                  <a:tab pos="7464425" algn="l"/>
                  <a:tab pos="7880350" algn="l"/>
                  <a:tab pos="8294688" algn="l"/>
                </a:tabLst>
              </a:pPr>
              <a:r>
                <a:rPr lang="en-GB" sz="1600" dirty="0">
                  <a:solidFill>
                    <a:schemeClr val="accent2"/>
                  </a:solidFill>
                  <a:latin typeface="Arial" pitchFamily="-112" charset="0"/>
                </a:rPr>
                <a:t>In the current </a:t>
              </a:r>
            </a:p>
            <a:p>
              <a:pPr defTabSz="414338" hangingPunct="0">
                <a:buSzPct val="45000"/>
                <a:buFont typeface="Wingdings" pitchFamily="-112" charset="2"/>
                <a:buNone/>
                <a:tabLst>
                  <a:tab pos="0" algn="l"/>
                  <a:tab pos="414338" algn="l"/>
                  <a:tab pos="828675" algn="l"/>
                  <a:tab pos="1244600" algn="l"/>
                  <a:tab pos="1658938" algn="l"/>
                  <a:tab pos="2073275" algn="l"/>
                  <a:tab pos="2487613" algn="l"/>
                  <a:tab pos="2903538" algn="l"/>
                  <a:tab pos="3317875" algn="l"/>
                  <a:tab pos="3732213" algn="l"/>
                  <a:tab pos="4146550" algn="l"/>
                  <a:tab pos="4562475" algn="l"/>
                  <a:tab pos="4976813" algn="l"/>
                  <a:tab pos="5391150" algn="l"/>
                  <a:tab pos="5805488" algn="l"/>
                  <a:tab pos="6221413" algn="l"/>
                  <a:tab pos="6635750" algn="l"/>
                  <a:tab pos="7050088" algn="l"/>
                  <a:tab pos="7464425" algn="l"/>
                  <a:tab pos="7880350" algn="l"/>
                  <a:tab pos="8294688" algn="l"/>
                </a:tabLst>
              </a:pPr>
              <a:r>
                <a:rPr lang="en-GB" sz="1600" dirty="0">
                  <a:solidFill>
                    <a:schemeClr val="accent2"/>
                  </a:solidFill>
                  <a:latin typeface="Arial" pitchFamily="-112" charset="0"/>
                </a:rPr>
                <a:t>JPL</a:t>
              </a:r>
              <a:r>
                <a:rPr lang="en-GB" sz="1600" dirty="0" smtClean="0">
                  <a:solidFill>
                    <a:schemeClr val="accent2"/>
                  </a:solidFill>
                  <a:latin typeface="Arial" pitchFamily="-112" charset="0"/>
                </a:rPr>
                <a:t> TCIS</a:t>
              </a:r>
              <a:endParaRPr lang="en-GB" sz="1600" dirty="0">
                <a:solidFill>
                  <a:schemeClr val="accent2"/>
                </a:solidFill>
                <a:latin typeface="Arial" pitchFamily="-112" charset="0"/>
              </a:endParaRPr>
            </a:p>
          </p:txBody>
        </p:sp>
        <p:sp>
          <p:nvSpPr>
            <p:cNvPr id="21513" name="Line 9"/>
            <p:cNvSpPr>
              <a:spLocks noChangeShapeType="1"/>
            </p:cNvSpPr>
            <p:nvPr/>
          </p:nvSpPr>
          <p:spPr bwMode="auto">
            <a:xfrm>
              <a:off x="1310716" y="2569308"/>
              <a:ext cx="1610284" cy="1091467"/>
            </a:xfrm>
            <a:prstGeom prst="line">
              <a:avLst/>
            </a:prstGeom>
            <a:noFill/>
            <a:ln w="36703">
              <a:solidFill>
                <a:schemeClr val="accent2"/>
              </a:solidFill>
              <a:miter lim="800000"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514" name="Line 10"/>
            <p:cNvSpPr>
              <a:spLocks noChangeShapeType="1"/>
            </p:cNvSpPr>
            <p:nvPr/>
          </p:nvSpPr>
          <p:spPr bwMode="auto">
            <a:xfrm>
              <a:off x="1310716" y="2569308"/>
              <a:ext cx="4293159" cy="1137505"/>
            </a:xfrm>
            <a:prstGeom prst="line">
              <a:avLst/>
            </a:prstGeom>
            <a:noFill/>
            <a:ln w="36703">
              <a:solidFill>
                <a:schemeClr val="accent2"/>
              </a:solidFill>
              <a:miter lim="800000"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1275489"/>
            <a:ext cx="3506088" cy="369332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</a:schemeClr>
              </a:gs>
              <a:gs pos="20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http://</a:t>
            </a:r>
            <a:r>
              <a:rPr lang="en-US" b="1" dirty="0" err="1" smtClean="0">
                <a:solidFill>
                  <a:schemeClr val="accent2"/>
                </a:solidFill>
              </a:rPr>
              <a:t>tropicalcyclone.jpl.nasa.gov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-1" y="2856412"/>
            <a:ext cx="3412097" cy="175650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spcBef>
                <a:spcPts val="1125"/>
              </a:spcBef>
              <a:buFont typeface="Arial" pitchFamily="-11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dirty="0">
                <a:solidFill>
                  <a:srgbClr val="000000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Objective: To provide fusion of multi-parameter hurricane observations (satellite, airborne and </a:t>
            </a:r>
            <a:r>
              <a:rPr lang="en-GB" sz="1800" b="1" i="1" dirty="0">
                <a:solidFill>
                  <a:srgbClr val="000000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in-situ</a:t>
            </a:r>
            <a:r>
              <a:rPr lang="en-GB" sz="1800" b="1" dirty="0">
                <a:solidFill>
                  <a:srgbClr val="000000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) and model simulations with the purpose of: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0" y="4655604"/>
            <a:ext cx="3506088" cy="163339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 marL="168275" indent="-168275">
              <a:lnSpc>
                <a:spcPct val="100000"/>
              </a:lnSpc>
              <a:buFont typeface="Arial" pitchFamily="-112" charset="0"/>
              <a:buChar char="–"/>
              <a:tabLst>
                <a:tab pos="168275" algn="l"/>
                <a:tab pos="1082675" algn="l"/>
                <a:tab pos="1997075" algn="l"/>
                <a:tab pos="2911475" algn="l"/>
                <a:tab pos="3825875" algn="l"/>
                <a:tab pos="4740275" algn="l"/>
                <a:tab pos="5654675" algn="l"/>
                <a:tab pos="6569075" algn="l"/>
                <a:tab pos="7483475" algn="l"/>
                <a:tab pos="8397875" algn="l"/>
                <a:tab pos="9312275" algn="l"/>
                <a:tab pos="10226675" algn="l"/>
              </a:tabLst>
            </a:pPr>
            <a:r>
              <a:rPr lang="en-GB" sz="1400" b="1" dirty="0" smtClean="0">
                <a:solidFill>
                  <a:srgbClr val="C0504D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understanding </a:t>
            </a:r>
            <a:r>
              <a:rPr lang="en-GB" sz="1400" b="1" dirty="0">
                <a:solidFill>
                  <a:srgbClr val="C0504D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the physical processes</a:t>
            </a:r>
          </a:p>
          <a:p>
            <a:pPr marL="168275" indent="-168275">
              <a:lnSpc>
                <a:spcPct val="100000"/>
              </a:lnSpc>
              <a:buFont typeface="Arial" pitchFamily="-112" charset="0"/>
              <a:buChar char="–"/>
              <a:tabLst>
                <a:tab pos="168275" algn="l"/>
                <a:tab pos="1082675" algn="l"/>
                <a:tab pos="1997075" algn="l"/>
                <a:tab pos="2911475" algn="l"/>
                <a:tab pos="3825875" algn="l"/>
                <a:tab pos="4740275" algn="l"/>
                <a:tab pos="5654675" algn="l"/>
                <a:tab pos="6569075" algn="l"/>
                <a:tab pos="7483475" algn="l"/>
                <a:tab pos="8397875" algn="l"/>
                <a:tab pos="9312275" algn="l"/>
                <a:tab pos="10226675" algn="l"/>
              </a:tabLst>
            </a:pPr>
            <a:r>
              <a:rPr lang="en-GB" sz="1400" b="1" dirty="0">
                <a:solidFill>
                  <a:srgbClr val="000000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improving hurricane forecast by</a:t>
            </a:r>
            <a:r>
              <a:rPr lang="en-GB" sz="1400" b="1" dirty="0" smtClean="0">
                <a:solidFill>
                  <a:srgbClr val="000000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 </a:t>
            </a:r>
          </a:p>
          <a:p>
            <a:pPr marL="625475" lvl="1" indent="-168275">
              <a:buFont typeface="Arial" pitchFamily="-112" charset="0"/>
              <a:buChar char="–"/>
              <a:tabLst>
                <a:tab pos="168275" algn="l"/>
                <a:tab pos="1082675" algn="l"/>
                <a:tab pos="1997075" algn="l"/>
                <a:tab pos="2911475" algn="l"/>
                <a:tab pos="3825875" algn="l"/>
                <a:tab pos="4740275" algn="l"/>
                <a:tab pos="5654675" algn="l"/>
                <a:tab pos="6569075" algn="l"/>
                <a:tab pos="7483475" algn="l"/>
                <a:tab pos="8397875" algn="l"/>
                <a:tab pos="9312275" algn="l"/>
                <a:tab pos="10226675" algn="l"/>
              </a:tabLst>
            </a:pPr>
            <a:r>
              <a:rPr lang="en-GB" sz="1400" b="1" dirty="0" smtClean="0">
                <a:solidFill>
                  <a:srgbClr val="000000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facilitating </a:t>
            </a:r>
            <a:r>
              <a:rPr lang="en-GB" sz="1400" b="1" dirty="0">
                <a:solidFill>
                  <a:schemeClr val="accent2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model </a:t>
            </a:r>
            <a:r>
              <a:rPr lang="en-GB" sz="1400" b="1" dirty="0" smtClean="0">
                <a:solidFill>
                  <a:schemeClr val="accent2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validation</a:t>
            </a:r>
          </a:p>
          <a:p>
            <a:pPr marL="625475" lvl="1" indent="-168275">
              <a:buFont typeface="Arial" pitchFamily="-112" charset="0"/>
              <a:buChar char="–"/>
              <a:tabLst>
                <a:tab pos="168275" algn="l"/>
                <a:tab pos="1082675" algn="l"/>
                <a:tab pos="1997075" algn="l"/>
                <a:tab pos="2911475" algn="l"/>
                <a:tab pos="3825875" algn="l"/>
                <a:tab pos="4740275" algn="l"/>
                <a:tab pos="5654675" algn="l"/>
                <a:tab pos="6569075" algn="l"/>
                <a:tab pos="7483475" algn="l"/>
                <a:tab pos="8397875" algn="l"/>
                <a:tab pos="9312275" algn="l"/>
                <a:tab pos="10226675" algn="l"/>
              </a:tabLst>
            </a:pPr>
            <a:r>
              <a:rPr lang="en-GB" sz="1400" b="1" dirty="0" smtClean="0">
                <a:solidFill>
                  <a:srgbClr val="000000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facilitating </a:t>
            </a:r>
            <a:r>
              <a:rPr lang="en-GB" sz="1400" b="1" dirty="0">
                <a:solidFill>
                  <a:srgbClr val="C0504D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data assimilation</a:t>
            </a:r>
          </a:p>
          <a:p>
            <a:pPr marL="168275" indent="-168275">
              <a:lnSpc>
                <a:spcPct val="100000"/>
              </a:lnSpc>
              <a:buFont typeface="Arial" pitchFamily="-112" charset="0"/>
              <a:buChar char="–"/>
              <a:tabLst>
                <a:tab pos="168275" algn="l"/>
                <a:tab pos="1082675" algn="l"/>
                <a:tab pos="1997075" algn="l"/>
                <a:tab pos="2911475" algn="l"/>
                <a:tab pos="3825875" algn="l"/>
                <a:tab pos="4740275" algn="l"/>
                <a:tab pos="5654675" algn="l"/>
                <a:tab pos="6569075" algn="l"/>
                <a:tab pos="7483475" algn="l"/>
                <a:tab pos="8397875" algn="l"/>
                <a:tab pos="9312275" algn="l"/>
                <a:tab pos="10226675" algn="l"/>
              </a:tabLst>
            </a:pPr>
            <a:r>
              <a:rPr lang="en-GB" sz="1400" b="1" dirty="0">
                <a:solidFill>
                  <a:srgbClr val="000000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enabling the </a:t>
            </a:r>
            <a:r>
              <a:rPr lang="en-GB" sz="1400" b="1" dirty="0">
                <a:solidFill>
                  <a:srgbClr val="C0504D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development of new algorithms, sensors and missions</a:t>
            </a:r>
            <a:r>
              <a:rPr lang="en-GB" sz="1600" b="1" dirty="0">
                <a:solidFill>
                  <a:srgbClr val="C0504D"/>
                </a:solidFill>
                <a:latin typeface="Arial" pitchFamily="-112" charset="0"/>
                <a:ea typeface="Arial" pitchFamily="-112" charset="0"/>
                <a:cs typeface="Arial" pitchFamily="-112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457200" y="6246813"/>
            <a:ext cx="2119313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>
            <a:prstTxWarp prst="textNoShape">
              <a:avLst/>
            </a:prstTxWarp>
          </a:bodyPr>
          <a:lstStyle/>
          <a:p>
            <a:pPr defTabSz="414338" hangingPunct="0">
              <a:lnSpc>
                <a:spcPct val="93000"/>
              </a:lnSpc>
              <a:buSzPct val="45000"/>
              <a:buFont typeface="Wingdings" pitchFamily="-112" charset="2"/>
              <a:buNone/>
              <a:tabLst>
                <a:tab pos="0" algn="l"/>
                <a:tab pos="414338" algn="l"/>
                <a:tab pos="828675" algn="l"/>
                <a:tab pos="1244600" algn="l"/>
                <a:tab pos="1658938" algn="l"/>
                <a:tab pos="2073275" algn="l"/>
                <a:tab pos="2487613" algn="l"/>
                <a:tab pos="2903538" algn="l"/>
                <a:tab pos="3317875" algn="l"/>
                <a:tab pos="3732213" algn="l"/>
                <a:tab pos="4146550" algn="l"/>
                <a:tab pos="4562475" algn="l"/>
                <a:tab pos="4976813" algn="l"/>
                <a:tab pos="5391150" algn="l"/>
                <a:tab pos="5805488" algn="l"/>
                <a:tab pos="6221413" algn="l"/>
                <a:tab pos="6635750" algn="l"/>
                <a:tab pos="7050088" algn="l"/>
                <a:tab pos="7464425" algn="l"/>
                <a:tab pos="7880350" algn="l"/>
                <a:tab pos="8294688" algn="l"/>
              </a:tabLst>
            </a:pPr>
            <a:r>
              <a:rPr lang="en-GB" sz="1300" dirty="0">
                <a:solidFill>
                  <a:srgbClr val="000000"/>
                </a:solidFill>
                <a:ea typeface="Arial" pitchFamily="-112" charset="0"/>
                <a:cs typeface="Arial" pitchFamily="-112" charset="0"/>
              </a:rPr>
              <a:t>1/8/09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127375" y="6246813"/>
            <a:ext cx="2889250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ctr" defTabSz="414338" hangingPunct="0">
              <a:lnSpc>
                <a:spcPct val="93000"/>
              </a:lnSpc>
              <a:buSzPct val="45000"/>
              <a:buFont typeface="Wingdings" pitchFamily="-112" charset="2"/>
              <a:buNone/>
              <a:tabLst>
                <a:tab pos="0" algn="l"/>
                <a:tab pos="414338" algn="l"/>
                <a:tab pos="828675" algn="l"/>
                <a:tab pos="1244600" algn="l"/>
                <a:tab pos="1658938" algn="l"/>
                <a:tab pos="2073275" algn="l"/>
                <a:tab pos="2487613" algn="l"/>
                <a:tab pos="2903538" algn="l"/>
                <a:tab pos="3317875" algn="l"/>
                <a:tab pos="3732213" algn="l"/>
                <a:tab pos="4146550" algn="l"/>
                <a:tab pos="4562475" algn="l"/>
                <a:tab pos="4976813" algn="l"/>
                <a:tab pos="5391150" algn="l"/>
                <a:tab pos="5805488" algn="l"/>
                <a:tab pos="6221413" algn="l"/>
                <a:tab pos="6635750" algn="l"/>
                <a:tab pos="7050088" algn="l"/>
                <a:tab pos="7464425" algn="l"/>
                <a:tab pos="7880350" algn="l"/>
                <a:tab pos="8294688" algn="l"/>
              </a:tabLst>
            </a:pPr>
            <a:fld id="{4A01C897-B630-9B47-ACBF-DC0464E3E385}" type="slidenum">
              <a:rPr lang="en-GB" sz="1300">
                <a:solidFill>
                  <a:srgbClr val="000000"/>
                </a:solidFill>
                <a:ea typeface="Arial" pitchFamily="-112" charset="0"/>
                <a:cs typeface="Arial" pitchFamily="-112" charset="0"/>
              </a:rPr>
              <a:pPr algn="ctr" defTabSz="414338" hangingPunct="0">
                <a:lnSpc>
                  <a:spcPct val="93000"/>
                </a:lnSpc>
                <a:buSzPct val="45000"/>
                <a:buFont typeface="Wingdings" pitchFamily="-112" charset="2"/>
                <a:buNone/>
                <a:tabLst>
                  <a:tab pos="0" algn="l"/>
                  <a:tab pos="414338" algn="l"/>
                  <a:tab pos="828675" algn="l"/>
                  <a:tab pos="1244600" algn="l"/>
                  <a:tab pos="1658938" algn="l"/>
                  <a:tab pos="2073275" algn="l"/>
                  <a:tab pos="2487613" algn="l"/>
                  <a:tab pos="2903538" algn="l"/>
                  <a:tab pos="3317875" algn="l"/>
                  <a:tab pos="3732213" algn="l"/>
                  <a:tab pos="4146550" algn="l"/>
                  <a:tab pos="4562475" algn="l"/>
                  <a:tab pos="4976813" algn="l"/>
                  <a:tab pos="5391150" algn="l"/>
                  <a:tab pos="5805488" algn="l"/>
                  <a:tab pos="6221413" algn="l"/>
                  <a:tab pos="6635750" algn="l"/>
                  <a:tab pos="7050088" algn="l"/>
                  <a:tab pos="7464425" algn="l"/>
                  <a:tab pos="7880350" algn="l"/>
                  <a:tab pos="8294688" algn="l"/>
                </a:tabLst>
              </a:pPr>
              <a:t>9</a:t>
            </a:fld>
            <a:endParaRPr lang="en-GB" sz="1300" dirty="0">
              <a:solidFill>
                <a:srgbClr val="000000"/>
              </a:solidFill>
              <a:ea typeface="Arial" pitchFamily="-112" charset="0"/>
              <a:cs typeface="Arial" pitchFamily="-112" charset="0"/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3719" y="639426"/>
            <a:ext cx="1805781" cy="19943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06537" y="2481330"/>
            <a:ext cx="2037463" cy="2178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663" y="1030288"/>
            <a:ext cx="5392737" cy="5599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533" y="4812117"/>
            <a:ext cx="2124467" cy="204588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3561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1447800" y="120314"/>
            <a:ext cx="7237413" cy="519112"/>
          </a:xfrm>
        </p:spPr>
        <p:txBody>
          <a:bodyPr>
            <a:normAutofit fontScale="90000"/>
          </a:bodyPr>
          <a:lstStyle/>
          <a:p>
            <a:r>
              <a:rPr lang="en-GB" sz="3200" dirty="0">
                <a:solidFill>
                  <a:schemeClr val="tx1"/>
                </a:solidFill>
              </a:rPr>
              <a:t>Tropical Cyclone Data Portal – Current Status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64528" y="4460875"/>
            <a:ext cx="2443743" cy="2397125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3619500" y="2633730"/>
            <a:ext cx="2667000" cy="24716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MS Gothic"/>
        <a:cs typeface="MS Gothic"/>
      </a:majorFont>
      <a:minorFont>
        <a:latin typeface="Arial"/>
        <a:ea typeface="MS Gothic"/>
        <a:cs typeface="MS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-112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Times New Roman" pitchFamily="-112" charset="0"/>
            <a:ea typeface="MS Gothic" pitchFamily="49" charset="-128"/>
            <a:cs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-112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Times New Roman" pitchFamily="-112" charset="0"/>
            <a:ea typeface="MS Gothic" pitchFamily="49" charset="-128"/>
            <a:cs typeface="MS Gothic" pitchFamily="49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MS Gothic"/>
        <a:cs typeface="MS Gothic"/>
      </a:majorFont>
      <a:minorFont>
        <a:latin typeface="Arial"/>
        <a:ea typeface="MS Gothic"/>
        <a:cs typeface="MS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-112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Times New Roman" pitchFamily="-112" charset="0"/>
            <a:ea typeface="MS Gothic" pitchFamily="49" charset="-128"/>
            <a:cs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-112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Times New Roman" pitchFamily="-112" charset="0"/>
            <a:ea typeface="MS Gothic" pitchFamily="49" charset="-128"/>
            <a:cs typeface="MS Gothic" pitchFamily="49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18698</TotalTime>
  <Words>1105</Words>
  <Application>Microsoft Macintosh PowerPoint</Application>
  <PresentationFormat>On-screen Show (4:3)</PresentationFormat>
  <Paragraphs>151</Paragraphs>
  <Slides>20</Slides>
  <Notes>7</Notes>
  <HiddenSlides>0</HiddenSlides>
  <MMClips>0</MMClips>
  <ScaleCrop>false</ScaleCrop>
  <HeadingPairs>
    <vt:vector size="6" baseType="variant">
      <vt:variant>
        <vt:lpstr>Design Template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Office Theme</vt:lpstr>
      <vt:lpstr>1_Blank Presentation</vt:lpstr>
      <vt:lpstr>Blank Presentation</vt:lpstr>
      <vt:lpstr>Equation</vt:lpstr>
      <vt:lpstr>Satellite, Airborne and Model Database in  Support of Hurricane Research  and Field Campaigns  (NASA GRIP, NSF PREDICT, and NOAA IFEX ) </vt:lpstr>
      <vt:lpstr>NRT Satellite/Model Data  http://grip.jpl.nasa.gov/ </vt:lpstr>
      <vt:lpstr>NRT Satellite/Model Data – DATA TYPES http://tropicalcyclone.jpl.nasa.gov/grip </vt:lpstr>
      <vt:lpstr>Slide 4</vt:lpstr>
      <vt:lpstr>Hurricane Earl in the JPL GRIP portal</vt:lpstr>
      <vt:lpstr>Genesis of Hurricane Karl  as seen in the JPL GRIP portal</vt:lpstr>
      <vt:lpstr>Slide 7</vt:lpstr>
      <vt:lpstr>Slide 8</vt:lpstr>
      <vt:lpstr>Tropical Cyclone Data Portal – Current Status</vt:lpstr>
      <vt:lpstr>Motivation for the study</vt:lpstr>
      <vt:lpstr>How to Evaluate the Models</vt:lpstr>
      <vt:lpstr>Brightness Temperature-19 GHz H</vt:lpstr>
      <vt:lpstr>PDF of the relation 85V-19V</vt:lpstr>
      <vt:lpstr>Maximum Attenuated Reflectivity</vt:lpstr>
      <vt:lpstr>CFADs (Yuter and Houze 1994)  </vt:lpstr>
      <vt:lpstr>CFADs</vt:lpstr>
      <vt:lpstr>QuikSCAT            </vt:lpstr>
      <vt:lpstr>PDF difference</vt:lpstr>
      <vt:lpstr>BACKUP</vt:lpstr>
      <vt:lpstr>TC-IDEAS – historical database and analysis http://tropicalcyclone.jpl.nasa.gov/hurricane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Svetia Hristova-veleva</dc:creator>
  <cp:lastModifiedBy>Svetia Hristova-veleva</cp:lastModifiedBy>
  <cp:revision>320</cp:revision>
  <dcterms:created xsi:type="dcterms:W3CDTF">2011-01-20T01:34:41Z</dcterms:created>
  <dcterms:modified xsi:type="dcterms:W3CDTF">2011-01-20T02:38:30Z</dcterms:modified>
</cp:coreProperties>
</file>